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2" r:id="rId5"/>
    <p:sldId id="378" r:id="rId6"/>
    <p:sldId id="348" r:id="rId7"/>
    <p:sldId id="262" r:id="rId8"/>
    <p:sldId id="375" r:id="rId9"/>
    <p:sldId id="278" r:id="rId10"/>
    <p:sldId id="279" r:id="rId11"/>
    <p:sldId id="379" r:id="rId12"/>
    <p:sldId id="362" r:id="rId13"/>
    <p:sldId id="369" r:id="rId14"/>
    <p:sldId id="380" r:id="rId15"/>
    <p:sldId id="383" r:id="rId16"/>
    <p:sldId id="384" r:id="rId17"/>
    <p:sldId id="385" r:id="rId18"/>
  </p:sldIdLst>
  <p:sldSz cx="18288000" cy="10287000"/>
  <p:notesSz cx="6858000" cy="9144000"/>
  <p:embeddedFontLst>
    <p:embeddedFont>
      <p:font typeface="Agrandir Wide Medium Bold" panose="02010600030101010101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华文中宋" panose="02010600040101010101" pitchFamily="2" charset="-122"/>
      <p:regular r:id="rId31"/>
    </p:embeddedFont>
    <p:embeddedFont>
      <p:font typeface="楷体" panose="02010609060101010101" pitchFamily="49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微软雅黑" panose="020B0503020204020204" pitchFamily="34" charset="-122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5349941-FBC7-4BCE-A5E3-02E009C9B68A}">
          <p14:sldIdLst>
            <p14:sldId id="256"/>
            <p14:sldId id="257"/>
          </p14:sldIdLst>
        </p14:section>
        <p14:section name="研究背景" id="{3715426B-75DA-407A-8A75-7655E47492E0}">
          <p14:sldIdLst>
            <p14:sldId id="258"/>
            <p14:sldId id="282"/>
            <p14:sldId id="378"/>
            <p14:sldId id="348"/>
          </p14:sldIdLst>
        </p14:section>
        <p14:section name="资产组合构建" id="{29697F17-2F0A-4B9B-9633-DADF1E6A4AB8}">
          <p14:sldIdLst>
            <p14:sldId id="262"/>
            <p14:sldId id="375"/>
          </p14:sldIdLst>
        </p14:section>
        <p14:section name="因子构建" id="{E9EE2159-B746-49BF-B99C-5AA3EE23FBA6}">
          <p14:sldIdLst>
            <p14:sldId id="278"/>
            <p14:sldId id="279"/>
            <p14:sldId id="379"/>
          </p14:sldIdLst>
        </p14:section>
        <p14:section name="因子解释力" id="{33B6298D-FF19-445F-BD5E-144B67DDE0CA}">
          <p14:sldIdLst>
            <p14:sldId id="362"/>
            <p14:sldId id="369"/>
            <p14:sldId id="380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5256" autoAdjust="0"/>
  </p:normalViewPr>
  <p:slideViewPr>
    <p:cSldViewPr>
      <p:cViewPr varScale="1">
        <p:scale>
          <a:sx n="54" d="100"/>
          <a:sy n="54" d="100"/>
        </p:scale>
        <p:origin x="156" y="1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6700A-44AA-4283-810C-64FC1BFE4F95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5B059-C825-4853-819A-B67299011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8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5B059-C825-4853-819A-B67299011B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1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686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996355" y="1898671"/>
            <a:ext cx="19723963" cy="6007572"/>
            <a:chOff x="0" y="0"/>
            <a:chExt cx="26298618" cy="8010096"/>
          </a:xfrm>
        </p:grpSpPr>
        <p:grpSp>
          <p:nvGrpSpPr>
            <p:cNvPr id="11" name="Group 11"/>
            <p:cNvGrpSpPr/>
            <p:nvPr/>
          </p:nvGrpSpPr>
          <p:grpSpPr>
            <a:xfrm>
              <a:off x="6095535" y="643124"/>
              <a:ext cx="20203083" cy="6258215"/>
              <a:chOff x="0" y="0"/>
              <a:chExt cx="3702131" cy="114679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02131" cy="1146792"/>
              </a:xfrm>
              <a:custGeom>
                <a:avLst/>
                <a:gdLst/>
                <a:ahLst/>
                <a:cxnLst/>
                <a:rect l="l" t="t" r="r" b="b"/>
                <a:pathLst>
                  <a:path w="3702131" h="1146792">
                    <a:moveTo>
                      <a:pt x="0" y="0"/>
                    </a:moveTo>
                    <a:lnTo>
                      <a:pt x="3702131" y="0"/>
                    </a:lnTo>
                    <a:lnTo>
                      <a:pt x="3702131" y="1146792"/>
                    </a:lnTo>
                    <a:lnTo>
                      <a:pt x="0" y="1146792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7369288" cy="801009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699900" y="457733"/>
              <a:ext cx="6055046" cy="6597432"/>
              <a:chOff x="0" y="0"/>
              <a:chExt cx="1104808" cy="120377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5400000">
              <a:off x="3906204" y="3238818"/>
              <a:ext cx="6642860" cy="975791"/>
              <a:chOff x="0" y="0"/>
              <a:chExt cx="812800" cy="11939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9"/>
                  </a:lnSpc>
                </a:pPr>
                <a:endParaRPr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5947706" y="3601381"/>
            <a:ext cx="12677351" cy="15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139"/>
              </a:lnSpc>
              <a:spcBef>
                <a:spcPct val="0"/>
              </a:spcBef>
            </a:pPr>
            <a:r>
              <a:rPr lang="en-US" altLang="zh-CN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FF</a:t>
            </a:r>
            <a:r>
              <a:rPr lang="zh-CN" altLang="en-US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五因子模型在</a:t>
            </a:r>
            <a:r>
              <a:rPr lang="en-US" altLang="zh-CN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zh-CN" altLang="en-US" sz="4800" b="1" spc="797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股市场的实证分析</a:t>
            </a:r>
            <a:endParaRPr lang="en-US" sz="4800" b="1" spc="797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0" name="图片 5">
            <a:extLst>
              <a:ext uri="{FF2B5EF4-FFF2-40B4-BE49-F238E27FC236}">
                <a16:creationId xmlns:a16="http://schemas.microsoft.com/office/drawing/2014/main" id="{1D8B799B-BAEA-4AB7-AC96-948A9325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3988" b="1233"/>
          <a:stretch>
            <a:fillRect/>
          </a:stretch>
        </p:blipFill>
        <p:spPr>
          <a:xfrm>
            <a:off x="456822" y="3004130"/>
            <a:ext cx="3327400" cy="3241675"/>
          </a:xfrm>
          <a:prstGeom prst="rect">
            <a:avLst/>
          </a:prstGeom>
        </p:spPr>
      </p:pic>
      <p:sp>
        <p:nvSpPr>
          <p:cNvPr id="51" name="灯片编号占位符 4">
            <a:extLst>
              <a:ext uri="{FF2B5EF4-FFF2-40B4-BE49-F238E27FC236}">
                <a16:creationId xmlns:a16="http://schemas.microsoft.com/office/drawing/2014/main" id="{A0067C66-A630-4CDC-8C76-6D14B188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Text Box 48">
            <a:extLst>
              <a:ext uri="{FF2B5EF4-FFF2-40B4-BE49-F238E27FC236}">
                <a16:creationId xmlns:a16="http://schemas.microsoft.com/office/drawing/2014/main" id="{3333822D-93F8-4428-604F-2661715D73BD}"/>
              </a:ext>
            </a:extLst>
          </p:cNvPr>
          <p:cNvSpPr txBox="1"/>
          <p:nvPr/>
        </p:nvSpPr>
        <p:spPr>
          <a:xfrm>
            <a:off x="10363201" y="8064209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小组成员：</a:t>
            </a:r>
            <a:r>
              <a:rPr lang="en-US" altLang="zh-CN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		</a:t>
            </a:r>
            <a:r>
              <a:rPr 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19307130048 </a:t>
            </a:r>
            <a:r>
              <a:rPr lang="zh-CN" altLang="en-US" sz="2400" spc="95" dirty="0">
                <a:solidFill>
                  <a:srgbClr val="002E6B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 pitchFamily="34" charset="0"/>
              </a:rPr>
              <a:t>赵康阳</a:t>
            </a:r>
            <a:endParaRPr lang="en-US" sz="2400" spc="95" dirty="0">
              <a:solidFill>
                <a:srgbClr val="002E6B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361" t="15871" r="1189" b="14584"/>
          <a:stretch>
            <a:fillRect/>
          </a:stretch>
        </p:blipFill>
        <p:spPr>
          <a:xfrm>
            <a:off x="0" y="-39025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因子构建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10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9578B18-1DB5-4D28-B374-14A18B832131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5054CED6-56CD-4E65-BE6B-BE53225EBBA9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9D069225-C40C-4196-9E11-F2DE6F7EF693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8" name="Freeform 5">
                  <a:extLst>
                    <a:ext uri="{FF2B5EF4-FFF2-40B4-BE49-F238E27FC236}">
                      <a16:creationId xmlns:a16="http://schemas.microsoft.com/office/drawing/2014/main" id="{FA0A23C2-9845-46E4-9C6C-57DA25C01824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TextBox 6">
                  <a:extLst>
                    <a:ext uri="{FF2B5EF4-FFF2-40B4-BE49-F238E27FC236}">
                      <a16:creationId xmlns:a16="http://schemas.microsoft.com/office/drawing/2014/main" id="{94402DA7-19D2-4C9B-94B2-63EBF38C17F9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7" name="Picture 7">
                <a:extLst>
                  <a:ext uri="{FF2B5EF4-FFF2-40B4-BE49-F238E27FC236}">
                    <a16:creationId xmlns:a16="http://schemas.microsoft.com/office/drawing/2014/main" id="{F7895505-0D43-4764-A8A8-717B68831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8" name="Group 8">
                <a:extLst>
                  <a:ext uri="{FF2B5EF4-FFF2-40B4-BE49-F238E27FC236}">
                    <a16:creationId xmlns:a16="http://schemas.microsoft.com/office/drawing/2014/main" id="{9E319BC6-3E32-4A66-B7D4-3CE71C91E7B7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6" name="Freeform 9">
                  <a:extLst>
                    <a:ext uri="{FF2B5EF4-FFF2-40B4-BE49-F238E27FC236}">
                      <a16:creationId xmlns:a16="http://schemas.microsoft.com/office/drawing/2014/main" id="{E745403D-BC00-4038-A155-CD19D3D98D1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7" name="TextBox 10">
                  <a:extLst>
                    <a:ext uri="{FF2B5EF4-FFF2-40B4-BE49-F238E27FC236}">
                      <a16:creationId xmlns:a16="http://schemas.microsoft.com/office/drawing/2014/main" id="{E44B68AC-33DD-46E4-9DF3-1A89F83B6605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04600B2E-A81F-433B-AF04-1690E07FFD8F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4" name="Freeform 12">
                  <a:extLst>
                    <a:ext uri="{FF2B5EF4-FFF2-40B4-BE49-F238E27FC236}">
                      <a16:creationId xmlns:a16="http://schemas.microsoft.com/office/drawing/2014/main" id="{321CBB34-FCB2-4BF4-82E6-97E1369277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TextBox 13">
                  <a:extLst>
                    <a:ext uri="{FF2B5EF4-FFF2-40B4-BE49-F238E27FC236}">
                      <a16:creationId xmlns:a16="http://schemas.microsoft.com/office/drawing/2014/main" id="{CEE124CF-4F48-4B82-8103-0E5440E8EBB1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40" name="AutoShape 14">
                <a:extLst>
                  <a:ext uri="{FF2B5EF4-FFF2-40B4-BE49-F238E27FC236}">
                    <a16:creationId xmlns:a16="http://schemas.microsoft.com/office/drawing/2014/main" id="{2061761B-6927-42DA-9E4F-56510533436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5">
                <a:extLst>
                  <a:ext uri="{FF2B5EF4-FFF2-40B4-BE49-F238E27FC236}">
                    <a16:creationId xmlns:a16="http://schemas.microsoft.com/office/drawing/2014/main" id="{B4EA831B-3C88-4DE1-BDD5-FD6F7492C93D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6">
                <a:extLst>
                  <a:ext uri="{FF2B5EF4-FFF2-40B4-BE49-F238E27FC236}">
                    <a16:creationId xmlns:a16="http://schemas.microsoft.com/office/drawing/2014/main" id="{3B64DE60-6A86-4C8F-8742-34E476ADF4F9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AutoShape 17">
                <a:extLst>
                  <a:ext uri="{FF2B5EF4-FFF2-40B4-BE49-F238E27FC236}">
                    <a16:creationId xmlns:a16="http://schemas.microsoft.com/office/drawing/2014/main" id="{FE1B0810-442B-4741-8052-D7D49A99430F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TextBox 53">
              <a:extLst>
                <a:ext uri="{FF2B5EF4-FFF2-40B4-BE49-F238E27FC236}">
                  <a16:creationId xmlns:a16="http://schemas.microsoft.com/office/drawing/2014/main" id="{34B6468D-FF94-4940-B0B7-249B0BCCE330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2" name="TextBox 61">
              <a:extLst>
                <a:ext uri="{FF2B5EF4-FFF2-40B4-BE49-F238E27FC236}">
                  <a16:creationId xmlns:a16="http://schemas.microsoft.com/office/drawing/2014/main" id="{EC182448-A0D1-4F48-AFD3-CD71E91B7EE9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3" name="TextBox 62">
              <a:extLst>
                <a:ext uri="{FF2B5EF4-FFF2-40B4-BE49-F238E27FC236}">
                  <a16:creationId xmlns:a16="http://schemas.microsoft.com/office/drawing/2014/main" id="{26EF7930-A758-4F99-ABD7-1DFD2A989045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940"/>
                </a:lnSpc>
                <a:spcBef>
                  <a:spcPct val="0"/>
                </a:spcBef>
                <a:defRPr sz="2100" spc="168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/>
                <a:t>因子构建</a:t>
              </a:r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A0F89845-DD93-4A4D-BBAC-199E55D6BD27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9BB02DA-45BE-4D4B-B144-80AE3781514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03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C20483C6-6B51-4759-9343-64D9E7213D8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865" y="1996722"/>
            <a:ext cx="6056360" cy="7867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0DD424-C44A-4B4A-859E-FEA6507949A3}"/>
              </a:ext>
            </a:extLst>
          </p:cNvPr>
          <p:cNvGrpSpPr/>
          <p:nvPr/>
        </p:nvGrpSpPr>
        <p:grpSpPr>
          <a:xfrm>
            <a:off x="3019359" y="2080521"/>
            <a:ext cx="8481134" cy="7406379"/>
            <a:chOff x="3019359" y="2080521"/>
            <a:chExt cx="8481134" cy="740637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0B03877-07B8-47FB-9736-27712DDAF434}"/>
                </a:ext>
              </a:extLst>
            </p:cNvPr>
            <p:cNvGrpSpPr/>
            <p:nvPr/>
          </p:nvGrpSpPr>
          <p:grpSpPr>
            <a:xfrm>
              <a:off x="3019359" y="2080521"/>
              <a:ext cx="8481134" cy="7406379"/>
              <a:chOff x="10437268" y="2885597"/>
              <a:chExt cx="6733465" cy="582973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B8546170-B4A9-48C4-A677-ACC32B9B7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56" r="9601"/>
              <a:stretch/>
            </p:blipFill>
            <p:spPr>
              <a:xfrm>
                <a:off x="10437268" y="5972297"/>
                <a:ext cx="6733463" cy="274303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6575F59-3842-49DF-930D-9273EDFB0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5057"/>
              <a:stretch/>
            </p:blipFill>
            <p:spPr>
              <a:xfrm>
                <a:off x="10437268" y="2885597"/>
                <a:ext cx="6733465" cy="2743031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32733CC-E38E-46A3-9621-5E1556879E2A}"/>
                </a:ext>
              </a:extLst>
            </p:cNvPr>
            <p:cNvSpPr txBox="1"/>
            <p:nvPr/>
          </p:nvSpPr>
          <p:spPr>
            <a:xfrm>
              <a:off x="7059052" y="2990790"/>
              <a:ext cx="434483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股主板股票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037138F-3D4D-4EA4-9DDB-178BC8367BE3}"/>
                </a:ext>
              </a:extLst>
            </p:cNvPr>
            <p:cNvSpPr txBox="1"/>
            <p:nvPr/>
          </p:nvSpPr>
          <p:spPr>
            <a:xfrm>
              <a:off x="8640761" y="4606623"/>
              <a:ext cx="25510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股主板股票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764D79A-0996-4F0D-88F6-A7A02B38184D}"/>
                </a:ext>
              </a:extLst>
            </p:cNvPr>
            <p:cNvSpPr txBox="1"/>
            <p:nvPr/>
          </p:nvSpPr>
          <p:spPr>
            <a:xfrm>
              <a:off x="8869923" y="4268261"/>
              <a:ext cx="19325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股主板股票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0BCC6CF-EFC0-4E52-883A-4A81148615B2}"/>
                </a:ext>
              </a:extLst>
            </p:cNvPr>
            <p:cNvSpPr txBox="1"/>
            <p:nvPr/>
          </p:nvSpPr>
          <p:spPr>
            <a:xfrm>
              <a:off x="8727142" y="4913719"/>
              <a:ext cx="19325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股主板股票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48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9025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因子性质分析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11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C43EA08A-9707-AEF1-8244-76656292129C}"/>
              </a:ext>
            </a:extLst>
          </p:cNvPr>
          <p:cNvSpPr txBox="1"/>
          <p:nvPr/>
        </p:nvSpPr>
        <p:spPr>
          <a:xfrm>
            <a:off x="10836914" y="2994402"/>
            <a:ext cx="7371711" cy="6736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市值因子、价值因子显著性较强；市场因子、盈利因子显著性较弱；投资因子基本无显著性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观察到各个因子之间存在较强的相关性。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SMB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和其余三个因子具有较强的相关性，因为公司市值的大小会影响其他变量。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HML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RMW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有正相关性，是由于高价值公司往往有高盈利，同时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HML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与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CMA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正相关，这提示高价值公司也有高投资。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RMW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CMA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有负相关性，这和</a:t>
            </a:r>
            <a:r>
              <a:rPr lang="en-US" altLang="zh-CN" sz="2400" spc="143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Fama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的设想相近，即公司投资的值较大时，公司盈利就会较弱。</a:t>
            </a:r>
            <a:endParaRPr lang="en-US" sz="28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9578B18-1DB5-4D28-B374-14A18B832131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30" name="Group 3">
              <a:extLst>
                <a:ext uri="{FF2B5EF4-FFF2-40B4-BE49-F238E27FC236}">
                  <a16:creationId xmlns:a16="http://schemas.microsoft.com/office/drawing/2014/main" id="{5054CED6-56CD-4E65-BE6B-BE53225EBBA9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9D069225-C40C-4196-9E11-F2DE6F7EF693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8" name="Freeform 5">
                  <a:extLst>
                    <a:ext uri="{FF2B5EF4-FFF2-40B4-BE49-F238E27FC236}">
                      <a16:creationId xmlns:a16="http://schemas.microsoft.com/office/drawing/2014/main" id="{FA0A23C2-9845-46E4-9C6C-57DA25C01824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TextBox 6">
                  <a:extLst>
                    <a:ext uri="{FF2B5EF4-FFF2-40B4-BE49-F238E27FC236}">
                      <a16:creationId xmlns:a16="http://schemas.microsoft.com/office/drawing/2014/main" id="{94402DA7-19D2-4C9B-94B2-63EBF38C17F9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7" name="Picture 7">
                <a:extLst>
                  <a:ext uri="{FF2B5EF4-FFF2-40B4-BE49-F238E27FC236}">
                    <a16:creationId xmlns:a16="http://schemas.microsoft.com/office/drawing/2014/main" id="{F7895505-0D43-4764-A8A8-717B68831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8" name="Group 8">
                <a:extLst>
                  <a:ext uri="{FF2B5EF4-FFF2-40B4-BE49-F238E27FC236}">
                    <a16:creationId xmlns:a16="http://schemas.microsoft.com/office/drawing/2014/main" id="{9E319BC6-3E32-4A66-B7D4-3CE71C91E7B7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6" name="Freeform 9">
                  <a:extLst>
                    <a:ext uri="{FF2B5EF4-FFF2-40B4-BE49-F238E27FC236}">
                      <a16:creationId xmlns:a16="http://schemas.microsoft.com/office/drawing/2014/main" id="{E745403D-BC00-4038-A155-CD19D3D98D1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7" name="TextBox 10">
                  <a:extLst>
                    <a:ext uri="{FF2B5EF4-FFF2-40B4-BE49-F238E27FC236}">
                      <a16:creationId xmlns:a16="http://schemas.microsoft.com/office/drawing/2014/main" id="{E44B68AC-33DD-46E4-9DF3-1A89F83B6605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9" name="Group 11">
                <a:extLst>
                  <a:ext uri="{FF2B5EF4-FFF2-40B4-BE49-F238E27FC236}">
                    <a16:creationId xmlns:a16="http://schemas.microsoft.com/office/drawing/2014/main" id="{04600B2E-A81F-433B-AF04-1690E07FFD8F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4" name="Freeform 12">
                  <a:extLst>
                    <a:ext uri="{FF2B5EF4-FFF2-40B4-BE49-F238E27FC236}">
                      <a16:creationId xmlns:a16="http://schemas.microsoft.com/office/drawing/2014/main" id="{321CBB34-FCB2-4BF4-82E6-97E1369277F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TextBox 13">
                  <a:extLst>
                    <a:ext uri="{FF2B5EF4-FFF2-40B4-BE49-F238E27FC236}">
                      <a16:creationId xmlns:a16="http://schemas.microsoft.com/office/drawing/2014/main" id="{CEE124CF-4F48-4B82-8103-0E5440E8EBB1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40" name="AutoShape 14">
                <a:extLst>
                  <a:ext uri="{FF2B5EF4-FFF2-40B4-BE49-F238E27FC236}">
                    <a16:creationId xmlns:a16="http://schemas.microsoft.com/office/drawing/2014/main" id="{2061761B-6927-42DA-9E4F-56510533436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5">
                <a:extLst>
                  <a:ext uri="{FF2B5EF4-FFF2-40B4-BE49-F238E27FC236}">
                    <a16:creationId xmlns:a16="http://schemas.microsoft.com/office/drawing/2014/main" id="{B4EA831B-3C88-4DE1-BDD5-FD6F7492C93D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6">
                <a:extLst>
                  <a:ext uri="{FF2B5EF4-FFF2-40B4-BE49-F238E27FC236}">
                    <a16:creationId xmlns:a16="http://schemas.microsoft.com/office/drawing/2014/main" id="{3B64DE60-6A86-4C8F-8742-34E476ADF4F9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AutoShape 17">
                <a:extLst>
                  <a:ext uri="{FF2B5EF4-FFF2-40B4-BE49-F238E27FC236}">
                    <a16:creationId xmlns:a16="http://schemas.microsoft.com/office/drawing/2014/main" id="{FE1B0810-442B-4741-8052-D7D49A99430F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TextBox 53">
              <a:extLst>
                <a:ext uri="{FF2B5EF4-FFF2-40B4-BE49-F238E27FC236}">
                  <a16:creationId xmlns:a16="http://schemas.microsoft.com/office/drawing/2014/main" id="{34B6468D-FF94-4940-B0B7-249B0BCCE330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2" name="TextBox 61">
              <a:extLst>
                <a:ext uri="{FF2B5EF4-FFF2-40B4-BE49-F238E27FC236}">
                  <a16:creationId xmlns:a16="http://schemas.microsoft.com/office/drawing/2014/main" id="{EC182448-A0D1-4F48-AFD3-CD71E91B7EE9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3" name="TextBox 62">
              <a:extLst>
                <a:ext uri="{FF2B5EF4-FFF2-40B4-BE49-F238E27FC236}">
                  <a16:creationId xmlns:a16="http://schemas.microsoft.com/office/drawing/2014/main" id="{26EF7930-A758-4F99-ABD7-1DFD2A989045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940"/>
                </a:lnSpc>
                <a:spcBef>
                  <a:spcPct val="0"/>
                </a:spcBef>
                <a:defRPr sz="2100" spc="168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/>
                <a:t>因子构建</a:t>
              </a:r>
            </a:p>
          </p:txBody>
        </p: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A0F89845-DD93-4A4D-BBAC-199E55D6BD27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9BB02DA-45BE-4D4B-B144-80AE3781514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03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90C1CE-5419-4143-943B-45294378E6F5}"/>
              </a:ext>
            </a:extLst>
          </p:cNvPr>
          <p:cNvGrpSpPr/>
          <p:nvPr/>
        </p:nvGrpSpPr>
        <p:grpSpPr>
          <a:xfrm>
            <a:off x="3079424" y="2929654"/>
            <a:ext cx="7554233" cy="5185646"/>
            <a:chOff x="3079424" y="2929654"/>
            <a:chExt cx="7554233" cy="5185646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3303464-06D5-4196-AA1B-90B22C25765B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6287" y="2929654"/>
              <a:ext cx="7497370" cy="1848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79F649BE-9065-4D17-AD40-B5626BCD1E5A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424" y="5193921"/>
              <a:ext cx="7512376" cy="292137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7388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因子解释力分析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04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12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6828B44-D15F-4FD8-86D7-C3FDCD267765}"/>
              </a:ext>
            </a:extLst>
          </p:cNvPr>
          <p:cNvSpPr txBox="1"/>
          <p:nvPr/>
        </p:nvSpPr>
        <p:spPr>
          <a:xfrm>
            <a:off x="8104324" y="5561307"/>
            <a:ext cx="8992270" cy="3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Factor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169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98121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GRS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检验及</a:t>
            </a: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A79885-0070-408D-9A09-EEDD70D18034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EF0EA64D-A788-4B4B-A26B-46F1BD2C3C4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DEBB98-3302-43A2-805B-C139F91692DA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7" name="Freeform 5">
                  <a:extLst>
                    <a:ext uri="{FF2B5EF4-FFF2-40B4-BE49-F238E27FC236}">
                      <a16:creationId xmlns:a16="http://schemas.microsoft.com/office/drawing/2014/main" id="{A1758703-CF3E-491F-83FA-8CB56B07D90B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77857CCA-9FA9-4263-9075-CE7230D641E8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6" name="Picture 7">
                <a:extLst>
                  <a:ext uri="{FF2B5EF4-FFF2-40B4-BE49-F238E27FC236}">
                    <a16:creationId xmlns:a16="http://schemas.microsoft.com/office/drawing/2014/main" id="{FBCC92E2-D023-4446-9317-EE4206B9A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0A9CFB69-969F-4964-99FA-A1BA1881CF26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257C7835-6469-4755-87E5-01EDB3AD92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6" name="TextBox 10">
                  <a:extLst>
                    <a:ext uri="{FF2B5EF4-FFF2-40B4-BE49-F238E27FC236}">
                      <a16:creationId xmlns:a16="http://schemas.microsoft.com/office/drawing/2014/main" id="{27AE3B08-2C99-450E-949D-FB5D39CA0CF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8" name="Group 11">
                <a:extLst>
                  <a:ext uri="{FF2B5EF4-FFF2-40B4-BE49-F238E27FC236}">
                    <a16:creationId xmlns:a16="http://schemas.microsoft.com/office/drawing/2014/main" id="{0A964C24-5288-4207-AEB1-66AD60AC073B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516020BF-5886-4042-BE3D-603B24F42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TextBox 13">
                  <a:extLst>
                    <a:ext uri="{FF2B5EF4-FFF2-40B4-BE49-F238E27FC236}">
                      <a16:creationId xmlns:a16="http://schemas.microsoft.com/office/drawing/2014/main" id="{89A2F0C6-290C-4212-9510-05F8F92517EC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39" name="AutoShape 14">
                <a:extLst>
                  <a:ext uri="{FF2B5EF4-FFF2-40B4-BE49-F238E27FC236}">
                    <a16:creationId xmlns:a16="http://schemas.microsoft.com/office/drawing/2014/main" id="{06E64FFE-48D0-4291-B2D8-66951749D68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AutoShape 15">
                <a:extLst>
                  <a:ext uri="{FF2B5EF4-FFF2-40B4-BE49-F238E27FC236}">
                    <a16:creationId xmlns:a16="http://schemas.microsoft.com/office/drawing/2014/main" id="{E0050603-1FB5-4241-88D7-C48571A40D6B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6">
                <a:extLst>
                  <a:ext uri="{FF2B5EF4-FFF2-40B4-BE49-F238E27FC236}">
                    <a16:creationId xmlns:a16="http://schemas.microsoft.com/office/drawing/2014/main" id="{29CE03A9-8E83-4409-985C-1E44DFAE85EC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7">
                <a:extLst>
                  <a:ext uri="{FF2B5EF4-FFF2-40B4-BE49-F238E27FC236}">
                    <a16:creationId xmlns:a16="http://schemas.microsoft.com/office/drawing/2014/main" id="{80BA40EC-EF0A-4928-8424-1AB83429142D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DE16C412-25E3-44B0-9B45-7D11BABF75AD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1" name="TextBox 61">
              <a:extLst>
                <a:ext uri="{FF2B5EF4-FFF2-40B4-BE49-F238E27FC236}">
                  <a16:creationId xmlns:a16="http://schemas.microsoft.com/office/drawing/2014/main" id="{C1075F83-A6A2-44C1-973B-62FD1EC5574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A10B6023-E7D2-4F77-8C2D-9335C5129528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659"/>
                </a:lnSpc>
                <a:spcBef>
                  <a:spcPct val="0"/>
                </a:spcBef>
                <a:defRPr sz="1899" b="1" spc="151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/>
                <a:t>因子构建</a:t>
              </a:r>
            </a:p>
          </p:txBody>
        </p: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38638563-53A3-4647-88E6-259D3270E49D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938635-B4B4-4A86-B059-3760DC09C82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04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6744C807-727E-4FD2-A255-B519C34B267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7141" y="2253556"/>
            <a:ext cx="7437120" cy="244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A506E0-0099-4753-98F3-BD5DF17C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82" y="2431882"/>
            <a:ext cx="7369548" cy="100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Box 19">
            <a:extLst>
              <a:ext uri="{FF2B5EF4-FFF2-40B4-BE49-F238E27FC236}">
                <a16:creationId xmlns:a16="http://schemas.microsoft.com/office/drawing/2014/main" id="{2D1C63EB-FA80-4703-B6C9-611101805A34}"/>
              </a:ext>
            </a:extLst>
          </p:cNvPr>
          <p:cNvSpPr txBox="1"/>
          <p:nvPr/>
        </p:nvSpPr>
        <p:spPr>
          <a:xfrm>
            <a:off x="2819609" y="3928292"/>
            <a:ext cx="7450865" cy="555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该统计量服从自由度为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N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(T-N-L)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的非中心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分布。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T=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单位时间的个数（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19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N=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回归方程等式左边投资组合的个数（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9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L=FF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因子个数（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5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l-GR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α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回归截距项，维度为 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(9,1)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Ε =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回归残差向量的平方，维度为（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9,9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l-GR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μ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=FF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因子的平均收益率矩阵，维度为 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(5,1)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l-GR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Ω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= FF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因子的协方差阵，维度为 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(5,5)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DEAEBAC-4D83-47D2-939B-AA017DE011D6}"/>
              </a:ext>
            </a:extLst>
          </p:cNvPr>
          <p:cNvCxnSpPr>
            <a:cxnSpLocks/>
          </p:cNvCxnSpPr>
          <p:nvPr/>
        </p:nvCxnSpPr>
        <p:spPr>
          <a:xfrm flipH="1">
            <a:off x="10455683" y="1927033"/>
            <a:ext cx="1" cy="79367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19">
            <a:extLst>
              <a:ext uri="{FF2B5EF4-FFF2-40B4-BE49-F238E27FC236}">
                <a16:creationId xmlns:a16="http://schemas.microsoft.com/office/drawing/2014/main" id="{D94B3FE2-DE81-409A-BBD9-8F1348EC49D9}"/>
              </a:ext>
            </a:extLst>
          </p:cNvPr>
          <p:cNvSpPr txBox="1"/>
          <p:nvPr/>
        </p:nvSpPr>
        <p:spPr>
          <a:xfrm>
            <a:off x="10701433" y="5602362"/>
            <a:ext cx="7180432" cy="2873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Inv-Size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组合在阈值为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0.05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的前提下通过了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GRS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检验，其余两个组合没有通过。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三个组合的绝对截距项平均值除以绝对收益平均值分别为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0.127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0.099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0.128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，略强于原始论文中的结果（</a:t>
            </a:r>
            <a:r>
              <a:rPr lang="en-US" altLang="zh-CN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&gt;0.2</a:t>
            </a: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）。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41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98121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Size-BM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组合回归系数显著性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A79885-0070-408D-9A09-EEDD70D18034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EF0EA64D-A788-4B4B-A26B-46F1BD2C3C4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DEBB98-3302-43A2-805B-C139F91692DA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7" name="Freeform 5">
                  <a:extLst>
                    <a:ext uri="{FF2B5EF4-FFF2-40B4-BE49-F238E27FC236}">
                      <a16:creationId xmlns:a16="http://schemas.microsoft.com/office/drawing/2014/main" id="{A1758703-CF3E-491F-83FA-8CB56B07D90B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77857CCA-9FA9-4263-9075-CE7230D641E8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6" name="Picture 7">
                <a:extLst>
                  <a:ext uri="{FF2B5EF4-FFF2-40B4-BE49-F238E27FC236}">
                    <a16:creationId xmlns:a16="http://schemas.microsoft.com/office/drawing/2014/main" id="{FBCC92E2-D023-4446-9317-EE4206B9A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0A9CFB69-969F-4964-99FA-A1BA1881CF26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257C7835-6469-4755-87E5-01EDB3AD92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6" name="TextBox 10">
                  <a:extLst>
                    <a:ext uri="{FF2B5EF4-FFF2-40B4-BE49-F238E27FC236}">
                      <a16:creationId xmlns:a16="http://schemas.microsoft.com/office/drawing/2014/main" id="{27AE3B08-2C99-450E-949D-FB5D39CA0CF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8" name="Group 11">
                <a:extLst>
                  <a:ext uri="{FF2B5EF4-FFF2-40B4-BE49-F238E27FC236}">
                    <a16:creationId xmlns:a16="http://schemas.microsoft.com/office/drawing/2014/main" id="{0A964C24-5288-4207-AEB1-66AD60AC073B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516020BF-5886-4042-BE3D-603B24F42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TextBox 13">
                  <a:extLst>
                    <a:ext uri="{FF2B5EF4-FFF2-40B4-BE49-F238E27FC236}">
                      <a16:creationId xmlns:a16="http://schemas.microsoft.com/office/drawing/2014/main" id="{89A2F0C6-290C-4212-9510-05F8F92517EC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39" name="AutoShape 14">
                <a:extLst>
                  <a:ext uri="{FF2B5EF4-FFF2-40B4-BE49-F238E27FC236}">
                    <a16:creationId xmlns:a16="http://schemas.microsoft.com/office/drawing/2014/main" id="{06E64FFE-48D0-4291-B2D8-66951749D68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AutoShape 15">
                <a:extLst>
                  <a:ext uri="{FF2B5EF4-FFF2-40B4-BE49-F238E27FC236}">
                    <a16:creationId xmlns:a16="http://schemas.microsoft.com/office/drawing/2014/main" id="{E0050603-1FB5-4241-88D7-C48571A40D6B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6">
                <a:extLst>
                  <a:ext uri="{FF2B5EF4-FFF2-40B4-BE49-F238E27FC236}">
                    <a16:creationId xmlns:a16="http://schemas.microsoft.com/office/drawing/2014/main" id="{29CE03A9-8E83-4409-985C-1E44DFAE85EC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7">
                <a:extLst>
                  <a:ext uri="{FF2B5EF4-FFF2-40B4-BE49-F238E27FC236}">
                    <a16:creationId xmlns:a16="http://schemas.microsoft.com/office/drawing/2014/main" id="{80BA40EC-EF0A-4928-8424-1AB83429142D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DE16C412-25E3-44B0-9B45-7D11BABF75AD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1" name="TextBox 61">
              <a:extLst>
                <a:ext uri="{FF2B5EF4-FFF2-40B4-BE49-F238E27FC236}">
                  <a16:creationId xmlns:a16="http://schemas.microsoft.com/office/drawing/2014/main" id="{C1075F83-A6A2-44C1-973B-62FD1EC5574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A10B6023-E7D2-4F77-8C2D-9335C5129528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659"/>
                </a:lnSpc>
                <a:spcBef>
                  <a:spcPct val="0"/>
                </a:spcBef>
                <a:defRPr sz="1899" b="1" spc="151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/>
                <a:t>因子构建</a:t>
              </a:r>
            </a:p>
          </p:txBody>
        </p: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38638563-53A3-4647-88E6-259D3270E49D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938635-B4B4-4A86-B059-3760DC09C82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04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4" name="Text Box 19">
            <a:extLst>
              <a:ext uri="{FF2B5EF4-FFF2-40B4-BE49-F238E27FC236}">
                <a16:creationId xmlns:a16="http://schemas.microsoft.com/office/drawing/2014/main" id="{D94B3FE2-DE81-409A-BBD9-8F1348EC49D9}"/>
              </a:ext>
            </a:extLst>
          </p:cNvPr>
          <p:cNvSpPr txBox="1"/>
          <p:nvPr/>
        </p:nvSpPr>
        <p:spPr>
          <a:xfrm>
            <a:off x="3247627" y="8387365"/>
            <a:ext cx="1404304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价值因子和投资因子有较为显著的系数，其余系数不显著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D976C-059C-4D6F-9434-E3C1E0446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834" y="2028735"/>
            <a:ext cx="11394332" cy="56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2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98121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Size-Inv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组合回归系数显著性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A79885-0070-408D-9A09-EEDD70D18034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EF0EA64D-A788-4B4B-A26B-46F1BD2C3C4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DEBB98-3302-43A2-805B-C139F91692DA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7" name="Freeform 5">
                  <a:extLst>
                    <a:ext uri="{FF2B5EF4-FFF2-40B4-BE49-F238E27FC236}">
                      <a16:creationId xmlns:a16="http://schemas.microsoft.com/office/drawing/2014/main" id="{A1758703-CF3E-491F-83FA-8CB56B07D90B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77857CCA-9FA9-4263-9075-CE7230D641E8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6" name="Picture 7">
                <a:extLst>
                  <a:ext uri="{FF2B5EF4-FFF2-40B4-BE49-F238E27FC236}">
                    <a16:creationId xmlns:a16="http://schemas.microsoft.com/office/drawing/2014/main" id="{FBCC92E2-D023-4446-9317-EE4206B9A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0A9CFB69-969F-4964-99FA-A1BA1881CF26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257C7835-6469-4755-87E5-01EDB3AD92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6" name="TextBox 10">
                  <a:extLst>
                    <a:ext uri="{FF2B5EF4-FFF2-40B4-BE49-F238E27FC236}">
                      <a16:creationId xmlns:a16="http://schemas.microsoft.com/office/drawing/2014/main" id="{27AE3B08-2C99-450E-949D-FB5D39CA0CF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8" name="Group 11">
                <a:extLst>
                  <a:ext uri="{FF2B5EF4-FFF2-40B4-BE49-F238E27FC236}">
                    <a16:creationId xmlns:a16="http://schemas.microsoft.com/office/drawing/2014/main" id="{0A964C24-5288-4207-AEB1-66AD60AC073B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516020BF-5886-4042-BE3D-603B24F42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TextBox 13">
                  <a:extLst>
                    <a:ext uri="{FF2B5EF4-FFF2-40B4-BE49-F238E27FC236}">
                      <a16:creationId xmlns:a16="http://schemas.microsoft.com/office/drawing/2014/main" id="{89A2F0C6-290C-4212-9510-05F8F92517EC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39" name="AutoShape 14">
                <a:extLst>
                  <a:ext uri="{FF2B5EF4-FFF2-40B4-BE49-F238E27FC236}">
                    <a16:creationId xmlns:a16="http://schemas.microsoft.com/office/drawing/2014/main" id="{06E64FFE-48D0-4291-B2D8-66951749D68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AutoShape 15">
                <a:extLst>
                  <a:ext uri="{FF2B5EF4-FFF2-40B4-BE49-F238E27FC236}">
                    <a16:creationId xmlns:a16="http://schemas.microsoft.com/office/drawing/2014/main" id="{E0050603-1FB5-4241-88D7-C48571A40D6B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6">
                <a:extLst>
                  <a:ext uri="{FF2B5EF4-FFF2-40B4-BE49-F238E27FC236}">
                    <a16:creationId xmlns:a16="http://schemas.microsoft.com/office/drawing/2014/main" id="{29CE03A9-8E83-4409-985C-1E44DFAE85EC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7">
                <a:extLst>
                  <a:ext uri="{FF2B5EF4-FFF2-40B4-BE49-F238E27FC236}">
                    <a16:creationId xmlns:a16="http://schemas.microsoft.com/office/drawing/2014/main" id="{80BA40EC-EF0A-4928-8424-1AB83429142D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DE16C412-25E3-44B0-9B45-7D11BABF75AD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1" name="TextBox 61">
              <a:extLst>
                <a:ext uri="{FF2B5EF4-FFF2-40B4-BE49-F238E27FC236}">
                  <a16:creationId xmlns:a16="http://schemas.microsoft.com/office/drawing/2014/main" id="{C1075F83-A6A2-44C1-973B-62FD1EC5574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A10B6023-E7D2-4F77-8C2D-9335C5129528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659"/>
                </a:lnSpc>
                <a:spcBef>
                  <a:spcPct val="0"/>
                </a:spcBef>
                <a:defRPr sz="1899" b="1" spc="151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/>
                <a:t>因子构建</a:t>
              </a:r>
            </a:p>
          </p:txBody>
        </p: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38638563-53A3-4647-88E6-259D3270E49D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938635-B4B4-4A86-B059-3760DC09C82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04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DFD976C-059C-4D6F-9434-E3C1E0446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6835" y="2028735"/>
            <a:ext cx="11394330" cy="5653453"/>
          </a:xfrm>
          <a:prstGeom prst="rect">
            <a:avLst/>
          </a:prstGeom>
        </p:spPr>
      </p:pic>
      <p:sp>
        <p:nvSpPr>
          <p:cNvPr id="49" name="Text Box 19">
            <a:extLst>
              <a:ext uri="{FF2B5EF4-FFF2-40B4-BE49-F238E27FC236}">
                <a16:creationId xmlns:a16="http://schemas.microsoft.com/office/drawing/2014/main" id="{9BF4FF5B-1E04-4938-AEAE-533C869454B6}"/>
              </a:ext>
            </a:extLst>
          </p:cNvPr>
          <p:cNvSpPr txBox="1"/>
          <p:nvPr/>
        </p:nvSpPr>
        <p:spPr>
          <a:xfrm>
            <a:off x="3247627" y="8387365"/>
            <a:ext cx="1404304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价值因子和投资因子有较为显著的系数，其余系数不显著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7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2100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b="1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b="1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03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Box 57">
            <a:extLst>
              <a:ext uri="{FF2B5EF4-FFF2-40B4-BE49-F238E27FC236}">
                <a16:creationId xmlns:a16="http://schemas.microsoft.com/office/drawing/2014/main" id="{B676535A-0E53-1AEF-7B6A-A1A60AC410C5}"/>
              </a:ext>
            </a:extLst>
          </p:cNvPr>
          <p:cNvSpPr txBox="1"/>
          <p:nvPr/>
        </p:nvSpPr>
        <p:spPr>
          <a:xfrm>
            <a:off x="3141847" y="599335"/>
            <a:ext cx="9812153" cy="66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Size-OP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组合回归系数显著性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3A79885-0070-408D-9A09-EEDD70D18034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29" name="Group 3">
              <a:extLst>
                <a:ext uri="{FF2B5EF4-FFF2-40B4-BE49-F238E27FC236}">
                  <a16:creationId xmlns:a16="http://schemas.microsoft.com/office/drawing/2014/main" id="{EF0EA64D-A788-4B4B-A26B-46F1BD2C3C4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04DEBB98-3302-43A2-805B-C139F91692DA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47" name="Freeform 5">
                  <a:extLst>
                    <a:ext uri="{FF2B5EF4-FFF2-40B4-BE49-F238E27FC236}">
                      <a16:creationId xmlns:a16="http://schemas.microsoft.com/office/drawing/2014/main" id="{A1758703-CF3E-491F-83FA-8CB56B07D90B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TextBox 6">
                  <a:extLst>
                    <a:ext uri="{FF2B5EF4-FFF2-40B4-BE49-F238E27FC236}">
                      <a16:creationId xmlns:a16="http://schemas.microsoft.com/office/drawing/2014/main" id="{77857CCA-9FA9-4263-9075-CE7230D641E8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36" name="Picture 7">
                <a:extLst>
                  <a:ext uri="{FF2B5EF4-FFF2-40B4-BE49-F238E27FC236}">
                    <a16:creationId xmlns:a16="http://schemas.microsoft.com/office/drawing/2014/main" id="{FBCC92E2-D023-4446-9317-EE4206B9A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37" name="Group 8">
                <a:extLst>
                  <a:ext uri="{FF2B5EF4-FFF2-40B4-BE49-F238E27FC236}">
                    <a16:creationId xmlns:a16="http://schemas.microsoft.com/office/drawing/2014/main" id="{0A9CFB69-969F-4964-99FA-A1BA1881CF26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257C7835-6469-4755-87E5-01EDB3AD92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46" name="TextBox 10">
                  <a:extLst>
                    <a:ext uri="{FF2B5EF4-FFF2-40B4-BE49-F238E27FC236}">
                      <a16:creationId xmlns:a16="http://schemas.microsoft.com/office/drawing/2014/main" id="{27AE3B08-2C99-450E-949D-FB5D39CA0CF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38" name="Group 11">
                <a:extLst>
                  <a:ext uri="{FF2B5EF4-FFF2-40B4-BE49-F238E27FC236}">
                    <a16:creationId xmlns:a16="http://schemas.microsoft.com/office/drawing/2014/main" id="{0A964C24-5288-4207-AEB1-66AD60AC073B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516020BF-5886-4042-BE3D-603B24F42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" name="TextBox 13">
                  <a:extLst>
                    <a:ext uri="{FF2B5EF4-FFF2-40B4-BE49-F238E27FC236}">
                      <a16:creationId xmlns:a16="http://schemas.microsoft.com/office/drawing/2014/main" id="{89A2F0C6-290C-4212-9510-05F8F92517EC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39" name="AutoShape 14">
                <a:extLst>
                  <a:ext uri="{FF2B5EF4-FFF2-40B4-BE49-F238E27FC236}">
                    <a16:creationId xmlns:a16="http://schemas.microsoft.com/office/drawing/2014/main" id="{06E64FFE-48D0-4291-B2D8-66951749D680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AutoShape 15">
                <a:extLst>
                  <a:ext uri="{FF2B5EF4-FFF2-40B4-BE49-F238E27FC236}">
                    <a16:creationId xmlns:a16="http://schemas.microsoft.com/office/drawing/2014/main" id="{E0050603-1FB5-4241-88D7-C48571A40D6B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AutoShape 16">
                <a:extLst>
                  <a:ext uri="{FF2B5EF4-FFF2-40B4-BE49-F238E27FC236}">
                    <a16:creationId xmlns:a16="http://schemas.microsoft.com/office/drawing/2014/main" id="{29CE03A9-8E83-4409-985C-1E44DFAE85EC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AutoShape 17">
                <a:extLst>
                  <a:ext uri="{FF2B5EF4-FFF2-40B4-BE49-F238E27FC236}">
                    <a16:creationId xmlns:a16="http://schemas.microsoft.com/office/drawing/2014/main" id="{80BA40EC-EF0A-4928-8424-1AB83429142D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DE16C412-25E3-44B0-9B45-7D11BABF75AD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31" name="TextBox 61">
              <a:extLst>
                <a:ext uri="{FF2B5EF4-FFF2-40B4-BE49-F238E27FC236}">
                  <a16:creationId xmlns:a16="http://schemas.microsoft.com/office/drawing/2014/main" id="{C1075F83-A6A2-44C1-973B-62FD1EC5574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A10B6023-E7D2-4F77-8C2D-9335C5129528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659"/>
                </a:lnSpc>
                <a:spcBef>
                  <a:spcPct val="0"/>
                </a:spcBef>
                <a:defRPr sz="1899" b="1" spc="151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100" dirty="0"/>
                <a:t>因子构建</a:t>
              </a:r>
            </a:p>
          </p:txBody>
        </p: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38638563-53A3-4647-88E6-259D3270E49D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938635-B4B4-4A86-B059-3760DC09C824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04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DFD976C-059C-4D6F-9434-E3C1E0446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6835" y="2028735"/>
            <a:ext cx="11394330" cy="5653453"/>
          </a:xfrm>
          <a:prstGeom prst="rect">
            <a:avLst/>
          </a:prstGeom>
        </p:spPr>
      </p:pic>
      <p:sp>
        <p:nvSpPr>
          <p:cNvPr id="49" name="Text Box 19">
            <a:extLst>
              <a:ext uri="{FF2B5EF4-FFF2-40B4-BE49-F238E27FC236}">
                <a16:creationId xmlns:a16="http://schemas.microsoft.com/office/drawing/2014/main" id="{6011D080-8CC4-437A-8B2A-28299D5C95BB}"/>
              </a:ext>
            </a:extLst>
          </p:cNvPr>
          <p:cNvSpPr txBox="1"/>
          <p:nvPr/>
        </p:nvSpPr>
        <p:spPr>
          <a:xfrm>
            <a:off x="3247627" y="8387365"/>
            <a:ext cx="1404304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价值因子和投资因子有较为显著的系数，其余系数不显著</a:t>
            </a:r>
            <a:endParaRPr lang="en-US" altLang="zh-CN" sz="24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感谢收听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4324" y="5561307"/>
            <a:ext cx="8992270" cy="3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zh-CN" sz="2000" spc="414" dirty="0">
                <a:solidFill>
                  <a:srgbClr val="FFFFFF"/>
                </a:solidFill>
                <a:latin typeface="Agrandir Wide Medium Bold"/>
              </a:rPr>
              <a:t>Thank You</a:t>
            </a:r>
            <a:endParaRPr lang="en-US" sz="2000" spc="414" dirty="0">
              <a:solidFill>
                <a:srgbClr val="FFFFFF"/>
              </a:solidFill>
              <a:latin typeface="Agrandir Wide Medium Bold"/>
            </a:endParaRP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17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37A8BA0-BAF3-4CE3-AD54-B8A87DB68190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5251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10526" y="9861316"/>
            <a:ext cx="18398525" cy="517815"/>
          </a:xfrm>
          <a:custGeom>
            <a:avLst/>
            <a:gdLst/>
            <a:ahLst/>
            <a:cxnLst/>
            <a:rect l="l" t="t" r="r" b="b"/>
            <a:pathLst>
              <a:path w="5568329" h="861575">
                <a:moveTo>
                  <a:pt x="0" y="0"/>
                </a:moveTo>
                <a:lnTo>
                  <a:pt x="5568329" y="0"/>
                </a:lnTo>
                <a:lnTo>
                  <a:pt x="5568329" y="861575"/>
                </a:lnTo>
                <a:lnTo>
                  <a:pt x="0" y="861575"/>
                </a:lnTo>
                <a:close/>
              </a:path>
            </a:pathLst>
          </a:custGeom>
          <a:solidFill>
            <a:srgbClr val="00357B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-339125" y="-62535"/>
            <a:ext cx="18627126" cy="2810588"/>
            <a:chOff x="0" y="0"/>
            <a:chExt cx="5568329" cy="861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8329" cy="861575"/>
            </a:xfrm>
            <a:custGeom>
              <a:avLst/>
              <a:gdLst/>
              <a:ahLst/>
              <a:cxnLst/>
              <a:rect l="l" t="t" r="r" b="b"/>
              <a:pathLst>
                <a:path w="5568329" h="861575">
                  <a:moveTo>
                    <a:pt x="0" y="0"/>
                  </a:moveTo>
                  <a:lnTo>
                    <a:pt x="5568329" y="0"/>
                  </a:lnTo>
                  <a:lnTo>
                    <a:pt x="5568329" y="861575"/>
                  </a:lnTo>
                  <a:lnTo>
                    <a:pt x="0" y="861575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9126" y="-237414"/>
            <a:ext cx="3117938" cy="338906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42999" y="-43747"/>
            <a:ext cx="2561884" cy="2791368"/>
            <a:chOff x="0" y="0"/>
            <a:chExt cx="1104808" cy="12037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4808" cy="1203772"/>
            </a:xfrm>
            <a:custGeom>
              <a:avLst/>
              <a:gdLst/>
              <a:ahLst/>
              <a:cxnLst/>
              <a:rect l="l" t="t" r="r" b="b"/>
              <a:pathLst>
                <a:path w="1104808" h="1203772">
                  <a:moveTo>
                    <a:pt x="0" y="0"/>
                  </a:moveTo>
                  <a:lnTo>
                    <a:pt x="1104808" y="0"/>
                  </a:lnTo>
                  <a:lnTo>
                    <a:pt x="1104808" y="1203772"/>
                  </a:lnTo>
                  <a:lnTo>
                    <a:pt x="0" y="1203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313585" y="1132927"/>
            <a:ext cx="2810588" cy="412856"/>
            <a:chOff x="0" y="0"/>
            <a:chExt cx="812800" cy="119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19395"/>
            </a:xfrm>
            <a:custGeom>
              <a:avLst/>
              <a:gdLst/>
              <a:ahLst/>
              <a:cxnLst/>
              <a:rect l="l" t="t" r="r" b="b"/>
              <a:pathLst>
                <a:path w="812800" h="119395">
                  <a:moveTo>
                    <a:pt x="406400" y="0"/>
                  </a:moveTo>
                  <a:lnTo>
                    <a:pt x="812800" y="119395"/>
                  </a:lnTo>
                  <a:lnTo>
                    <a:pt x="0" y="11939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311150"/>
              <a:ext cx="558800" cy="349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155192" y="14356"/>
            <a:ext cx="3104108" cy="162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39"/>
              </a:lnSpc>
              <a:spcBef>
                <a:spcPct val="0"/>
              </a:spcBef>
            </a:pPr>
            <a:r>
              <a:rPr lang="en-US" sz="7200" b="1" spc="2928" dirty="0" err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sz="7200" b="1" spc="2928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78741" y="1600953"/>
            <a:ext cx="3280559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0"/>
              </a:lnSpc>
              <a:spcBef>
                <a:spcPct val="0"/>
              </a:spcBef>
            </a:pPr>
            <a:r>
              <a:rPr lang="en-US" sz="3800" spc="338" dirty="0">
                <a:solidFill>
                  <a:srgbClr val="FFFFFF"/>
                </a:solidFill>
                <a:latin typeface="Agrandir Wide Medium Bold"/>
              </a:rPr>
              <a:t>Contents</a:t>
            </a:r>
          </a:p>
        </p:txBody>
      </p:sp>
      <p:sp>
        <p:nvSpPr>
          <p:cNvPr id="27" name="AutoShape 27"/>
          <p:cNvSpPr/>
          <p:nvPr/>
        </p:nvSpPr>
        <p:spPr>
          <a:xfrm>
            <a:off x="2885444" y="4811833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28"/>
          <p:cNvSpPr/>
          <p:nvPr/>
        </p:nvSpPr>
        <p:spPr>
          <a:xfrm>
            <a:off x="2885444" y="5759465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885444" y="4888033"/>
            <a:ext cx="5209033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研究背景及模型简介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93892" y="3531535"/>
            <a:ext cx="1314078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32145" y="3531535"/>
            <a:ext cx="1322933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93892" y="6245502"/>
            <a:ext cx="1356791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07142" y="6245502"/>
            <a:ext cx="1356791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463" dirty="0">
                <a:solidFill>
                  <a:srgbClr val="002E6B"/>
                </a:solidFill>
                <a:latin typeface="Agrandir Wide Medium Bold"/>
              </a:rPr>
              <a:t>04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0193523" y="4787640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AutoShape 35"/>
          <p:cNvSpPr/>
          <p:nvPr/>
        </p:nvSpPr>
        <p:spPr>
          <a:xfrm>
            <a:off x="10193523" y="573527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9527610" y="4901074"/>
            <a:ext cx="6532001" cy="66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资产组合构建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AutoShape 37"/>
          <p:cNvSpPr/>
          <p:nvPr/>
        </p:nvSpPr>
        <p:spPr>
          <a:xfrm>
            <a:off x="2885444" y="747341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AutoShape 38"/>
          <p:cNvSpPr/>
          <p:nvPr/>
        </p:nvSpPr>
        <p:spPr>
          <a:xfrm>
            <a:off x="2885444" y="8421044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2885444" y="7549612"/>
            <a:ext cx="520903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因子构建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0193523" y="7473412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AutoShape 41"/>
          <p:cNvSpPr/>
          <p:nvPr/>
        </p:nvSpPr>
        <p:spPr>
          <a:xfrm>
            <a:off x="10193523" y="8421044"/>
            <a:ext cx="5209033" cy="0"/>
          </a:xfrm>
          <a:prstGeom prst="line">
            <a:avLst/>
          </a:prstGeom>
          <a:ln w="28575" cap="flat">
            <a:solidFill>
              <a:srgbClr val="0035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TextBox 42"/>
          <p:cNvSpPr txBox="1"/>
          <p:nvPr/>
        </p:nvSpPr>
        <p:spPr>
          <a:xfrm>
            <a:off x="10231999" y="7549612"/>
            <a:ext cx="513208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zh-CN" altLang="en-US" sz="4000" b="1" spc="32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因子解释力分析</a:t>
            </a:r>
            <a:endParaRPr lang="en-US" sz="4000" b="1" spc="320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3" name="图片 5">
            <a:extLst>
              <a:ext uri="{FF2B5EF4-FFF2-40B4-BE49-F238E27FC236}">
                <a16:creationId xmlns:a16="http://schemas.microsoft.com/office/drawing/2014/main" id="{DF51DB81-249B-49CC-B450-42415AB9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3988" b="1233"/>
          <a:stretch>
            <a:fillRect/>
          </a:stretch>
        </p:blipFill>
        <p:spPr>
          <a:xfrm>
            <a:off x="406117" y="317397"/>
            <a:ext cx="1857293" cy="1809443"/>
          </a:xfrm>
          <a:prstGeom prst="rect">
            <a:avLst/>
          </a:prstGeom>
        </p:spPr>
      </p:pic>
      <p:sp>
        <p:nvSpPr>
          <p:cNvPr id="44" name="灯片编号占位符 4">
            <a:extLst>
              <a:ext uri="{FF2B5EF4-FFF2-40B4-BE49-F238E27FC236}">
                <a16:creationId xmlns:a16="http://schemas.microsoft.com/office/drawing/2014/main" id="{A2B00709-D616-4F6D-984A-EB9A6185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bg1"/>
                </a:solidFill>
              </a:rPr>
              <a:t>2</a:t>
            </a:fld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325532" y="4185943"/>
            <a:ext cx="9048068" cy="1190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研究背景及模型简介</a:t>
            </a:r>
            <a:endParaRPr lang="en-US" sz="7200" b="1" spc="576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25532" y="5561307"/>
            <a:ext cx="85498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altLang="zh-CN" sz="2000" spc="160" dirty="0">
                <a:solidFill>
                  <a:srgbClr val="FFFFFF"/>
                </a:solidFill>
                <a:latin typeface="Agrandir Wide Medium Bold"/>
              </a:rPr>
              <a:t>Research</a:t>
            </a:r>
            <a:r>
              <a:rPr lang="en-US" sz="2000" spc="160" dirty="0">
                <a:solidFill>
                  <a:srgbClr val="FFFFFF"/>
                </a:solidFill>
                <a:latin typeface="Agrandir Wide Medium Bold"/>
              </a:rPr>
              <a:t> Background and </a:t>
            </a:r>
            <a:r>
              <a:rPr lang="en-US" altLang="zh-CN" sz="2000" spc="160" dirty="0">
                <a:solidFill>
                  <a:srgbClr val="FFFFFF"/>
                </a:solidFill>
                <a:latin typeface="Agrandir Wide Medium Bold"/>
              </a:rPr>
              <a:t>Model Review</a:t>
            </a:r>
            <a:endParaRPr lang="en-US" sz="2000" spc="160" dirty="0">
              <a:solidFill>
                <a:srgbClr val="FFFFFF"/>
              </a:solidFill>
              <a:latin typeface="Agrandir Wide Medium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F956604-5857-491C-9474-2E332DF40E60}"/>
              </a:ext>
            </a:extLst>
          </p:cNvPr>
          <p:cNvSpPr txBox="1"/>
          <p:nvPr/>
        </p:nvSpPr>
        <p:spPr>
          <a:xfrm>
            <a:off x="1676400" y="3066841"/>
            <a:ext cx="4546476" cy="360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01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27E1024B-2D93-498F-A653-958CB352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3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2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621675D2-5123-4C31-8FD7-E0552D25B3BB}"/>
              </a:ext>
            </a:extLst>
          </p:cNvPr>
          <p:cNvGrpSpPr/>
          <p:nvPr/>
        </p:nvGrpSpPr>
        <p:grpSpPr>
          <a:xfrm>
            <a:off x="2258249" y="2864270"/>
            <a:ext cx="5736122" cy="5752212"/>
            <a:chOff x="0" y="0"/>
            <a:chExt cx="7648162" cy="7669616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3FF9713-2D01-401D-8923-7EFCD78D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48162" cy="7648162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8ABF3594-4E91-4868-A7AD-4A082223C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flipH="1">
              <a:off x="228618" y="0"/>
              <a:ext cx="4833991" cy="7669616"/>
            </a:xfrm>
            <a:prstGeom prst="rect">
              <a:avLst/>
            </a:prstGeom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A6F35CD8-7544-44CE-9DE5-AF835A42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20058" y="1120058"/>
              <a:ext cx="5408046" cy="5408046"/>
            </a:xfrm>
            <a:prstGeom prst="rect">
              <a:avLst/>
            </a:prstGeom>
          </p:spPr>
        </p:pic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F67CAD-80B1-4D5C-A41C-3CC6F8001012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4" name="Group 4"/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8" name="Group 8"/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11" name="Group 11"/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14" name="AutoShape 14"/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AutoShape 15"/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AutoShape 16"/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AutoShape 17"/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因子构建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7A9A436-F7E6-446E-9FCF-F873C3F1DCFB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01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4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075F4B2C-4671-28C9-E862-BD5EF67EFBC0}"/>
              </a:ext>
            </a:extLst>
          </p:cNvPr>
          <p:cNvSpPr txBox="1"/>
          <p:nvPr/>
        </p:nvSpPr>
        <p:spPr>
          <a:xfrm>
            <a:off x="9083888" y="7367419"/>
            <a:ext cx="9060009" cy="149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FF(1993) 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提出了三因子模型，包含规模因子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BMS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，和价值因子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HML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三因子模型捕获了平均股票收益率横截面中的大部分变化，并且避免了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CAPM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的大多数异象。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E9C068-4077-4CCF-874B-B8841DC3F58E}"/>
              </a:ext>
            </a:extLst>
          </p:cNvPr>
          <p:cNvSpPr/>
          <p:nvPr/>
        </p:nvSpPr>
        <p:spPr>
          <a:xfrm>
            <a:off x="7841066" y="3092496"/>
            <a:ext cx="121340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CAPM</a:t>
            </a:r>
          </a:p>
        </p:txBody>
      </p:sp>
      <p:grpSp>
        <p:nvGrpSpPr>
          <p:cNvPr id="33" name="Group 30">
            <a:extLst>
              <a:ext uri="{FF2B5EF4-FFF2-40B4-BE49-F238E27FC236}">
                <a16:creationId xmlns:a16="http://schemas.microsoft.com/office/drawing/2014/main" id="{7F598796-1E5F-4D4E-9CFE-9CE840315BD9}"/>
              </a:ext>
            </a:extLst>
          </p:cNvPr>
          <p:cNvGrpSpPr/>
          <p:nvPr/>
        </p:nvGrpSpPr>
        <p:grpSpPr>
          <a:xfrm>
            <a:off x="6835415" y="3468137"/>
            <a:ext cx="760963" cy="760963"/>
            <a:chOff x="0" y="0"/>
            <a:chExt cx="812800" cy="812800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994AE43C-FF5E-482F-9C36-248C60D2E4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Box 32">
              <a:extLst>
                <a:ext uri="{FF2B5EF4-FFF2-40B4-BE49-F238E27FC236}">
                  <a16:creationId xmlns:a16="http://schemas.microsoft.com/office/drawing/2014/main" id="{2D9469DC-0BB8-4CC9-92C1-B7EF66213B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:a16="http://schemas.microsoft.com/office/drawing/2014/main" id="{01A5941C-B0CD-4D38-B148-857B5F658E7D}"/>
              </a:ext>
            </a:extLst>
          </p:cNvPr>
          <p:cNvGrpSpPr/>
          <p:nvPr/>
        </p:nvGrpSpPr>
        <p:grpSpPr>
          <a:xfrm>
            <a:off x="7613889" y="5543578"/>
            <a:ext cx="760963" cy="760963"/>
            <a:chOff x="0" y="0"/>
            <a:chExt cx="812800" cy="812800"/>
          </a:xfrm>
        </p:grpSpPr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B8311500-1804-4112-98F0-9A1FD530A7A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35">
              <a:extLst>
                <a:ext uri="{FF2B5EF4-FFF2-40B4-BE49-F238E27FC236}">
                  <a16:creationId xmlns:a16="http://schemas.microsoft.com/office/drawing/2014/main" id="{DE0CB51A-E669-4C8A-9A8D-7E1251BC7A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:a16="http://schemas.microsoft.com/office/drawing/2014/main" id="{68B38CA8-31DC-4634-B30D-821C956AA26F}"/>
              </a:ext>
            </a:extLst>
          </p:cNvPr>
          <p:cNvGrpSpPr/>
          <p:nvPr/>
        </p:nvGrpSpPr>
        <p:grpSpPr>
          <a:xfrm>
            <a:off x="6644307" y="7489899"/>
            <a:ext cx="760963" cy="760963"/>
            <a:chOff x="0" y="0"/>
            <a:chExt cx="812800" cy="812800"/>
          </a:xfrm>
        </p:grpSpPr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45071E4-FB6E-466A-8665-7FDC478AC00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357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Box 38">
              <a:extLst>
                <a:ext uri="{FF2B5EF4-FFF2-40B4-BE49-F238E27FC236}">
                  <a16:creationId xmlns:a16="http://schemas.microsoft.com/office/drawing/2014/main" id="{2EEB1FC8-5BDD-4A5B-B01E-0713B4E400E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42" name="Picture 44">
            <a:extLst>
              <a:ext uri="{FF2B5EF4-FFF2-40B4-BE49-F238E27FC236}">
                <a16:creationId xmlns:a16="http://schemas.microsoft.com/office/drawing/2014/main" id="{75A2EB31-E7B8-472B-8F3A-93F0C173F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371560" y="4701956"/>
            <a:ext cx="1509499" cy="1895490"/>
          </a:xfrm>
          <a:prstGeom prst="rect">
            <a:avLst/>
          </a:prstGeom>
        </p:spPr>
      </p:pic>
      <p:sp>
        <p:nvSpPr>
          <p:cNvPr id="43" name="TextBox 49">
            <a:extLst>
              <a:ext uri="{FF2B5EF4-FFF2-40B4-BE49-F238E27FC236}">
                <a16:creationId xmlns:a16="http://schemas.microsoft.com/office/drawing/2014/main" id="{2B65C949-C417-4C86-9BCC-A4667D7BDBC9}"/>
              </a:ext>
            </a:extLst>
          </p:cNvPr>
          <p:cNvSpPr txBox="1"/>
          <p:nvPr/>
        </p:nvSpPr>
        <p:spPr>
          <a:xfrm>
            <a:off x="6835415" y="3579262"/>
            <a:ext cx="78001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44" name="TextBox 50">
            <a:extLst>
              <a:ext uri="{FF2B5EF4-FFF2-40B4-BE49-F238E27FC236}">
                <a16:creationId xmlns:a16="http://schemas.microsoft.com/office/drawing/2014/main" id="{4790EDE3-8CE7-4532-AA78-0C5042865F41}"/>
              </a:ext>
            </a:extLst>
          </p:cNvPr>
          <p:cNvSpPr txBox="1"/>
          <p:nvPr/>
        </p:nvSpPr>
        <p:spPr>
          <a:xfrm>
            <a:off x="7613889" y="5654141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5" name="TextBox 51">
            <a:extLst>
              <a:ext uri="{FF2B5EF4-FFF2-40B4-BE49-F238E27FC236}">
                <a16:creationId xmlns:a16="http://schemas.microsoft.com/office/drawing/2014/main" id="{AC3ACEE4-9DDE-4777-8F82-4ABD9DB38C91}"/>
              </a:ext>
            </a:extLst>
          </p:cNvPr>
          <p:cNvSpPr txBox="1"/>
          <p:nvPr/>
        </p:nvSpPr>
        <p:spPr>
          <a:xfrm>
            <a:off x="6644307" y="7601643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AED1F7-6BCE-45BF-B0F7-F76CF54CC8BD}"/>
              </a:ext>
            </a:extLst>
          </p:cNvPr>
          <p:cNvSpPr/>
          <p:nvPr/>
        </p:nvSpPr>
        <p:spPr>
          <a:xfrm>
            <a:off x="9189766" y="2733600"/>
            <a:ext cx="8833065" cy="149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Sharpe (1964) 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Lintner (1965) 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提出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CAPM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模型。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无法解释和“公司规模”、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“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账面市值”等相关的收益率模式，这些因素被称为“异象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anomalies”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8C093F-9751-469E-BD84-DEDBA11286B4}"/>
              </a:ext>
            </a:extLst>
          </p:cNvPr>
          <p:cNvSpPr/>
          <p:nvPr/>
        </p:nvSpPr>
        <p:spPr>
          <a:xfrm>
            <a:off x="8484919" y="5680157"/>
            <a:ext cx="1489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套利定价</a:t>
            </a:r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27D541-91BC-4DC8-81B8-0616E02C9C2D}"/>
              </a:ext>
            </a:extLst>
          </p:cNvPr>
          <p:cNvSpPr/>
          <p:nvPr/>
        </p:nvSpPr>
        <p:spPr>
          <a:xfrm>
            <a:off x="10240210" y="5143498"/>
            <a:ext cx="7274681" cy="149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Ross (1976)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提出了套利定价模型。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资产价格受内外多种因索影响，但没有给出具体驱动资产价格的因系。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AD5BCEB-E54A-458B-A74C-675E20F031B7}"/>
              </a:ext>
            </a:extLst>
          </p:cNvPr>
          <p:cNvSpPr/>
          <p:nvPr/>
        </p:nvSpPr>
        <p:spPr>
          <a:xfrm>
            <a:off x="7473214" y="7728297"/>
            <a:ext cx="1542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FF</a:t>
            </a:r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三因子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793EA5-D877-4049-98E5-9614EFEAA202}"/>
              </a:ext>
            </a:extLst>
          </p:cNvPr>
          <p:cNvSpPr txBox="1"/>
          <p:nvPr/>
        </p:nvSpPr>
        <p:spPr>
          <a:xfrm>
            <a:off x="5506846" y="9289789"/>
            <a:ext cx="946672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spc="143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marL="0" indent="0">
              <a:buNone/>
            </a:pPr>
            <a:r>
              <a:rPr lang="zh-CN" altLang="en-US" sz="2400" b="1" dirty="0"/>
              <a:t>FF (2015) 提出了五因子模型，加入了盈利因子和投资因子。</a:t>
            </a:r>
          </a:p>
        </p:txBody>
      </p:sp>
    </p:spTree>
    <p:extLst>
      <p:ext uri="{BB962C8B-B14F-4D97-AF65-F5344CB8AC3E}">
        <p14:creationId xmlns:p14="http://schemas.microsoft.com/office/powerpoint/2010/main" val="152880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3141847" y="599335"/>
            <a:ext cx="730173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模型简介</a:t>
            </a: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F67CAD-80B1-4D5C-A41C-3CC6F8001012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4" name="Group 4"/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8" name="Group 8"/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11" name="Group 11"/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14" name="AutoShape 14"/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AutoShape 15"/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AutoShape 16"/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AutoShape 17"/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因子构建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7A9A436-F7E6-446E-9FCF-F873C3F1DCFB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01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5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42" name="Picture 44">
            <a:extLst>
              <a:ext uri="{FF2B5EF4-FFF2-40B4-BE49-F238E27FC236}">
                <a16:creationId xmlns:a16="http://schemas.microsoft.com/office/drawing/2014/main" id="{75A2EB31-E7B8-472B-8F3A-93F0C173F0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371560" y="4367347"/>
            <a:ext cx="1509499" cy="1895490"/>
          </a:xfrm>
          <a:prstGeom prst="rect">
            <a:avLst/>
          </a:prstGeom>
        </p:spPr>
      </p:pic>
      <p:sp>
        <p:nvSpPr>
          <p:cNvPr id="43" name="TextBox 49">
            <a:extLst>
              <a:ext uri="{FF2B5EF4-FFF2-40B4-BE49-F238E27FC236}">
                <a16:creationId xmlns:a16="http://schemas.microsoft.com/office/drawing/2014/main" id="{2B65C949-C417-4C86-9BCC-A4667D7BDBC9}"/>
              </a:ext>
            </a:extLst>
          </p:cNvPr>
          <p:cNvSpPr txBox="1"/>
          <p:nvPr/>
        </p:nvSpPr>
        <p:spPr>
          <a:xfrm>
            <a:off x="6835415" y="3244653"/>
            <a:ext cx="78001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5" name="TextBox 51">
            <a:extLst>
              <a:ext uri="{FF2B5EF4-FFF2-40B4-BE49-F238E27FC236}">
                <a16:creationId xmlns:a16="http://schemas.microsoft.com/office/drawing/2014/main" id="{AC3ACEE4-9DDE-4777-8F82-4ABD9DB38C91}"/>
              </a:ext>
            </a:extLst>
          </p:cNvPr>
          <p:cNvSpPr txBox="1"/>
          <p:nvPr/>
        </p:nvSpPr>
        <p:spPr>
          <a:xfrm>
            <a:off x="6631311" y="7783580"/>
            <a:ext cx="760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0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793EA5-D877-4049-98E5-9614EFEAA202}"/>
              </a:ext>
            </a:extLst>
          </p:cNvPr>
          <p:cNvSpPr txBox="1"/>
          <p:nvPr/>
        </p:nvSpPr>
        <p:spPr>
          <a:xfrm>
            <a:off x="5506846" y="9289788"/>
            <a:ext cx="1011415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spc="143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marL="0" indent="0">
              <a:buNone/>
            </a:pPr>
            <a:r>
              <a:rPr lang="zh-CN" altLang="en-US" sz="2400" b="1" dirty="0"/>
              <a:t>模型验证方法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如果变量能够完全捕捉期望收益，则</a:t>
            </a:r>
            <a:r>
              <a:rPr lang="en-US" altLang="zh-CN" sz="2400" b="1" dirty="0"/>
              <a:t>const=0</a:t>
            </a:r>
            <a:endParaRPr lang="zh-CN" altLang="en-US" sz="24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004AC6E-FA5C-4BFE-8495-2278F12EB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257" y="6125877"/>
            <a:ext cx="8152614" cy="782803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60E1BA9-2761-40FA-870A-5CB2EB5354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8"/>
          <a:stretch/>
        </p:blipFill>
        <p:spPr>
          <a:xfrm>
            <a:off x="3048000" y="7780691"/>
            <a:ext cx="8402137" cy="74711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337B05B-1687-4C03-84EE-BD3C94FBEC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10813"/>
            <a:ext cx="4698745" cy="93607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B7C9D78-E6EE-470E-A0B7-024EA9DBC6D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6604"/>
          <a:stretch/>
        </p:blipFill>
        <p:spPr>
          <a:xfrm>
            <a:off x="3258671" y="4732691"/>
            <a:ext cx="11014731" cy="619911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9CAFAD7A-6D60-4A00-9FDF-5D750AB02E26}"/>
              </a:ext>
            </a:extLst>
          </p:cNvPr>
          <p:cNvSpPr/>
          <p:nvPr/>
        </p:nvSpPr>
        <p:spPr>
          <a:xfrm>
            <a:off x="3141847" y="2628900"/>
            <a:ext cx="186563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CAPM</a:t>
            </a:r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模型</a:t>
            </a:r>
            <a:endParaRPr lang="en-US" altLang="zh-CN" sz="2400" b="1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469B031-6888-4B2F-AC20-C2751A4E5815}"/>
              </a:ext>
            </a:extLst>
          </p:cNvPr>
          <p:cNvSpPr/>
          <p:nvPr/>
        </p:nvSpPr>
        <p:spPr>
          <a:xfrm>
            <a:off x="3137365" y="4152652"/>
            <a:ext cx="214135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套利定价模型</a:t>
            </a:r>
            <a:endParaRPr lang="en-US" altLang="zh-CN" sz="2400" b="1" spc="143" dirty="0">
              <a:solidFill>
                <a:srgbClr val="002E6B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1E9BCF9-DD2B-4808-9FE7-4F79B3DD6B46}"/>
              </a:ext>
            </a:extLst>
          </p:cNvPr>
          <p:cNvSpPr/>
          <p:nvPr/>
        </p:nvSpPr>
        <p:spPr>
          <a:xfrm>
            <a:off x="3137197" y="5614991"/>
            <a:ext cx="771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FF3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C833663-6DA7-4877-90D4-2EB2B1B84DDB}"/>
              </a:ext>
            </a:extLst>
          </p:cNvPr>
          <p:cNvSpPr/>
          <p:nvPr/>
        </p:nvSpPr>
        <p:spPr>
          <a:xfrm>
            <a:off x="3124200" y="7171091"/>
            <a:ext cx="771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143" dirty="0">
                <a:solidFill>
                  <a:srgbClr val="002E6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FF5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5FF2EAB5-70FF-4DB7-8BE8-D99B337B8E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50845"/>
          <a:stretch/>
        </p:blipFill>
        <p:spPr>
          <a:xfrm>
            <a:off x="11241742" y="7780691"/>
            <a:ext cx="6723529" cy="6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4387529" y="3142509"/>
            <a:ext cx="11017667" cy="3271310"/>
            <a:chOff x="0" y="0"/>
            <a:chExt cx="14690223" cy="436174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5726604" y="-4601873"/>
              <a:ext cx="4114800" cy="13812438"/>
              <a:chOff x="0" y="-19050"/>
              <a:chExt cx="812800" cy="27283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35467" y="0"/>
                <a:ext cx="6773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2252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22523"/>
                    </a:lnTo>
                    <a:lnTo>
                      <a:pt x="0" y="2922523"/>
                    </a:lnTo>
                    <a:close/>
                  </a:path>
                </a:pathLst>
              </a:custGeom>
              <a:solidFill>
                <a:srgbClr val="00357B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40"/>
                  </a:lnSpc>
                </a:pPr>
                <a:endParaRPr/>
              </a:p>
            </p:txBody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874606" cy="4211528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367992" y="240666"/>
              <a:ext cx="3183607" cy="3468782"/>
              <a:chOff x="0" y="0"/>
              <a:chExt cx="1104808" cy="1203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4808" cy="1203772"/>
              </a:xfrm>
              <a:custGeom>
                <a:avLst/>
                <a:gdLst/>
                <a:ahLst/>
                <a:cxnLst/>
                <a:rect l="l" t="t" r="r" b="b"/>
                <a:pathLst>
                  <a:path w="1104808" h="1203772">
                    <a:moveTo>
                      <a:pt x="0" y="0"/>
                    </a:moveTo>
                    <a:lnTo>
                      <a:pt x="1104808" y="0"/>
                    </a:lnTo>
                    <a:lnTo>
                      <a:pt x="1104808" y="1203772"/>
                    </a:lnTo>
                    <a:lnTo>
                      <a:pt x="0" y="12037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5400000">
              <a:off x="2053795" y="1702898"/>
              <a:ext cx="3492666" cy="513049"/>
              <a:chOff x="0" y="0"/>
              <a:chExt cx="812800" cy="11939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11939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19395">
                    <a:moveTo>
                      <a:pt x="406400" y="0"/>
                    </a:moveTo>
                    <a:lnTo>
                      <a:pt x="812800" y="119395"/>
                    </a:lnTo>
                    <a:lnTo>
                      <a:pt x="0" y="11939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27000" y="311150"/>
                <a:ext cx="558800" cy="349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6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rot="-5400000">
              <a:off x="473271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rot="-5400000">
              <a:off x="668912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rot="-5400000">
              <a:off x="864553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 rot="-5400000">
              <a:off x="10601947" y="1971823"/>
              <a:ext cx="3429000" cy="0"/>
            </a:xfrm>
            <a:prstGeom prst="line">
              <a:avLst/>
            </a:prstGeom>
            <a:ln w="14458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7301737" cy="66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新增因子逻辑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01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6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9">
                <a:extLst>
                  <a:ext uri="{FF2B5EF4-FFF2-40B4-BE49-F238E27FC236}">
                    <a16:creationId xmlns:a16="http://schemas.microsoft.com/office/drawing/2014/main" id="{84B13533-0783-EC5F-7B20-505392229A20}"/>
                  </a:ext>
                </a:extLst>
              </p:cNvPr>
              <p:cNvSpPr txBox="1"/>
              <p:nvPr/>
            </p:nvSpPr>
            <p:spPr>
              <a:xfrm>
                <a:off x="3444832" y="3607139"/>
                <a:ext cx="5491359" cy="4808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对于盈利因子，固定</a:t>
                </a:r>
                <a:r>
                  <a:rPr lang="en-US" altLang="zh-CN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Mt</a:t>
                </a: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和（</a:t>
                </a:r>
                <a:r>
                  <a:rPr lang="en-US" altLang="zh-CN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3</a:t>
                </a: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）中的所有内容，除了预期收益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Y</m:t>
                        </m:r>
                      </m:e>
                      <m:sub>
                        <m: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𝑡</m:t>
                        </m:r>
                        <m: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τ</m:t>
                        </m:r>
                      </m:sub>
                    </m:sSub>
                  </m:oMath>
                </a14:m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和预期股票回报</a:t>
                </a:r>
                <a:r>
                  <a:rPr lang="en-US" altLang="zh-CN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r</a:t>
                </a: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。方程告诉我们，更高的预期收益意味着更高的预期回报，即盈利值正向影响预期收益。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对于投资因子，对于固定的</a:t>
                </a:r>
                <a:r>
                  <a:rPr lang="en-US" altLang="zh-CN" sz="2000" spc="143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Bt</a:t>
                </a: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、</a:t>
                </a:r>
                <a:r>
                  <a:rPr lang="en-US" altLang="zh-CN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Mt</a:t>
                </a: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和预期收益值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Y</m:t>
                        </m:r>
                      </m:e>
                      <m:sub>
                        <m: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𝑡</m:t>
                        </m:r>
                        <m: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τ</m:t>
                        </m:r>
                      </m:sub>
                    </m:sSub>
                    <m:r>
                      <a:rPr lang="el-GR" altLang="zh-CN" sz="2000" i="1" spc="143" dirty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Arial" panose="020B0604020202090204" pitchFamily="34" charset="0"/>
                      </a:rPr>
                      <m:t> </m:t>
                    </m:r>
                  </m:oMath>
                </a14:m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，较高的预期股本增长</a:t>
                </a:r>
                <a:r>
                  <a:rPr lang="en-US" altLang="zh-CN" sz="2000" spc="143" dirty="0">
                    <a:ea typeface="Microsoft YaHei" panose="020B0503020204020204" pitchFamily="34" charset="-122"/>
                    <a:cs typeface="Arial" panose="020B0604020202090204" pitchFamily="34" charset="0"/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pc="143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B</m:t>
                        </m:r>
                      </m:e>
                      <m:sub>
                        <m: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𝑡</m:t>
                        </m:r>
                        <m: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τ</m:t>
                        </m:r>
                      </m:sub>
                    </m:sSub>
                  </m:oMath>
                </a14:m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 意味着较低的预期股票回报</a:t>
                </a:r>
                <a:r>
                  <a:rPr lang="en-US" altLang="zh-CN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r</a:t>
                </a:r>
                <a:r>
                  <a:rPr lang="zh-CN" altLang="en-US" sz="2000" spc="143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rPr>
                  <a:t>，即投资值负向影响预期收益。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altLang="zh-CN" sz="2000" spc="143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9" name="Text Box 19">
                <a:extLst>
                  <a:ext uri="{FF2B5EF4-FFF2-40B4-BE49-F238E27FC236}">
                    <a16:creationId xmlns:a16="http://schemas.microsoft.com/office/drawing/2014/main" id="{84B13533-0783-EC5F-7B20-50539222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32" y="3607139"/>
                <a:ext cx="5491359" cy="4808496"/>
              </a:xfrm>
              <a:prstGeom prst="rect">
                <a:avLst/>
              </a:prstGeom>
              <a:blipFill>
                <a:blip r:embed="rId6"/>
                <a:stretch>
                  <a:fillRect l="-999" r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F2E4947E-E05C-471D-B992-6D27C988DA8F}"/>
              </a:ext>
            </a:extLst>
          </p:cNvPr>
          <p:cNvSpPr/>
          <p:nvPr/>
        </p:nvSpPr>
        <p:spPr>
          <a:xfrm>
            <a:off x="3573845" y="2161566"/>
            <a:ext cx="3990051" cy="811854"/>
          </a:xfrm>
          <a:prstGeom prst="roundRect">
            <a:avLst>
              <a:gd name="adj" fmla="val 41955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D722667-480D-4EB0-BE3A-E6AB1A96EEF3}"/>
              </a:ext>
            </a:extLst>
          </p:cNvPr>
          <p:cNvSpPr/>
          <p:nvPr/>
        </p:nvSpPr>
        <p:spPr>
          <a:xfrm>
            <a:off x="3774543" y="2353325"/>
            <a:ext cx="3542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为何是盈利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投资因子？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0684D9A-A075-42CC-BF1C-6DEA2EA47464}"/>
              </a:ext>
            </a:extLst>
          </p:cNvPr>
          <p:cNvCxnSpPr/>
          <p:nvPr/>
        </p:nvCxnSpPr>
        <p:spPr>
          <a:xfrm>
            <a:off x="9906000" y="3482201"/>
            <a:ext cx="0" cy="4861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5EE3760-D48E-4988-810B-77F706935030}"/>
              </a:ext>
            </a:extLst>
          </p:cNvPr>
          <p:cNvGrpSpPr/>
          <p:nvPr/>
        </p:nvGrpSpPr>
        <p:grpSpPr>
          <a:xfrm>
            <a:off x="10222633" y="4686300"/>
            <a:ext cx="7531967" cy="3595589"/>
            <a:chOff x="10222633" y="4291081"/>
            <a:chExt cx="7531967" cy="359558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E4C1D40-777D-45B8-BB3A-9F490A2D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633" y="4291081"/>
              <a:ext cx="7476132" cy="85241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733C2A9-E5B4-498C-A965-D5766CAF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467" y="6950407"/>
              <a:ext cx="7476133" cy="93626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BBED1AD-85E3-4ED4-BD4F-95020EB58BD0}"/>
                  </a:ext>
                </a:extLst>
              </p:cNvPr>
              <p:cNvSpPr txBox="1"/>
              <p:nvPr/>
            </p:nvSpPr>
            <p:spPr>
              <a:xfrm>
                <a:off x="10143659" y="3623156"/>
                <a:ext cx="6892049" cy="3500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000" spc="143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 dirty="0"/>
                  <a:t>Miller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Modigliani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1961</a:t>
                </a:r>
                <a:r>
                  <a:rPr lang="zh-CN" altLang="en-US" dirty="0"/>
                  <a:t>）展示了时刻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公司股票的总市值为：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在这个方程中，</a:t>
                </a:r>
                <a:r>
                  <a:rPr lang="en-US" altLang="zh-CN" sz="2000" spc="143" dirty="0">
                    <a:ea typeface="Microsoft YaHei" panose="020B0503020204020204" pitchFamily="34" charset="-122"/>
                    <a:cs typeface="Arial" panose="020B060402020209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pc="143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pc="143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Y</m:t>
                        </m:r>
                      </m:e>
                      <m:sub>
                        <m:r>
                          <a:rPr lang="en-US" altLang="zh-CN" sz="2000" b="0" i="1" spc="143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𝑡</m:t>
                        </m:r>
                        <m:r>
                          <a:rPr lang="en-US" altLang="zh-CN" sz="2000" b="0" i="1" spc="143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b="0" i="1" spc="143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90204" pitchFamily="34" charset="0"/>
                          </a:rPr>
                          <m:t>τ</m:t>
                        </m:r>
                      </m:sub>
                    </m:sSub>
                  </m:oMath>
                </a14:m>
                <a:r>
                  <a:rPr lang="zh-CN" altLang="en-US" dirty="0"/>
                  <a:t>是期间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zh-CN" altLang="en-US" dirty="0"/>
                  <a:t>的总股本收益，</a:t>
                </a:r>
                <a:r>
                  <a:rPr lang="en-US" altLang="zh-CN" dirty="0"/>
                  <a:t> 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  <m:r>
                      <a:rPr lang="el-GR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</a:rPr>
                          <m:t>τ</m:t>
                        </m:r>
                      </m:sub>
                    </m:sSub>
                    <m:r>
                      <a:rPr lang="el-GR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</a:rPr>
                          <m:t>τ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是总账面权益的变化。将其除以期间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的账面权益得到：</a:t>
                </a:r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BBED1AD-85E3-4ED4-BD4F-95020EB58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659" y="3623156"/>
                <a:ext cx="6892049" cy="3500445"/>
              </a:xfrm>
              <a:prstGeom prst="rect">
                <a:avLst/>
              </a:prstGeom>
              <a:blipFill>
                <a:blip r:embed="rId9"/>
                <a:stretch>
                  <a:fillRect l="-796" r="-884" b="-2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F737F2-F050-4133-B9CD-BC30C20429FC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42" name="Group 3">
              <a:extLst>
                <a:ext uri="{FF2B5EF4-FFF2-40B4-BE49-F238E27FC236}">
                  <a16:creationId xmlns:a16="http://schemas.microsoft.com/office/drawing/2014/main" id="{F6DF923D-EDC5-48B1-BB00-FBB22E784428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48" name="Group 4">
                <a:extLst>
                  <a:ext uri="{FF2B5EF4-FFF2-40B4-BE49-F238E27FC236}">
                    <a16:creationId xmlns:a16="http://schemas.microsoft.com/office/drawing/2014/main" id="{5717BB3B-CD65-4B5A-92AE-7654FA5F7CFA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66" name="Freeform 5">
                  <a:extLst>
                    <a:ext uri="{FF2B5EF4-FFF2-40B4-BE49-F238E27FC236}">
                      <a16:creationId xmlns:a16="http://schemas.microsoft.com/office/drawing/2014/main" id="{D32C5ACE-79F6-4B18-8A3D-4B08A01FFE5A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TextBox 6">
                  <a:extLst>
                    <a:ext uri="{FF2B5EF4-FFF2-40B4-BE49-F238E27FC236}">
                      <a16:creationId xmlns:a16="http://schemas.microsoft.com/office/drawing/2014/main" id="{4F20D734-F36C-49EB-88FF-F112B4505D5E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49" name="Picture 7">
                <a:extLst>
                  <a:ext uri="{FF2B5EF4-FFF2-40B4-BE49-F238E27FC236}">
                    <a16:creationId xmlns:a16="http://schemas.microsoft.com/office/drawing/2014/main" id="{26D914F6-EF50-4173-91D0-FCA697BE7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50" name="Group 8">
                <a:extLst>
                  <a:ext uri="{FF2B5EF4-FFF2-40B4-BE49-F238E27FC236}">
                    <a16:creationId xmlns:a16="http://schemas.microsoft.com/office/drawing/2014/main" id="{8FDEDD8F-9360-4EF2-B894-9AC423DF5593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60" name="Freeform 9">
                  <a:extLst>
                    <a:ext uri="{FF2B5EF4-FFF2-40B4-BE49-F238E27FC236}">
                      <a16:creationId xmlns:a16="http://schemas.microsoft.com/office/drawing/2014/main" id="{CF2357A4-F7C6-4AF0-860D-4BCEA2B7A56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TextBox 10">
                  <a:extLst>
                    <a:ext uri="{FF2B5EF4-FFF2-40B4-BE49-F238E27FC236}">
                      <a16:creationId xmlns:a16="http://schemas.microsoft.com/office/drawing/2014/main" id="{1B5A7A88-D9C9-4C1F-882D-5FEE6D1B41C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51" name="Group 11">
                <a:extLst>
                  <a:ext uri="{FF2B5EF4-FFF2-40B4-BE49-F238E27FC236}">
                    <a16:creationId xmlns:a16="http://schemas.microsoft.com/office/drawing/2014/main" id="{6C57D0ED-BEC3-403D-A74A-7F6A6498B953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58" name="Freeform 12">
                  <a:extLst>
                    <a:ext uri="{FF2B5EF4-FFF2-40B4-BE49-F238E27FC236}">
                      <a16:creationId xmlns:a16="http://schemas.microsoft.com/office/drawing/2014/main" id="{C9903726-6279-4868-8766-62F59A85C96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9" name="TextBox 13">
                  <a:extLst>
                    <a:ext uri="{FF2B5EF4-FFF2-40B4-BE49-F238E27FC236}">
                      <a16:creationId xmlns:a16="http://schemas.microsoft.com/office/drawing/2014/main" id="{AD64618D-00B7-487A-BAB4-1EA81B76924C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52" name="AutoShape 14">
                <a:extLst>
                  <a:ext uri="{FF2B5EF4-FFF2-40B4-BE49-F238E27FC236}">
                    <a16:creationId xmlns:a16="http://schemas.microsoft.com/office/drawing/2014/main" id="{F674DD10-7262-44BA-ACA9-733A5F394787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AutoShape 15">
                <a:extLst>
                  <a:ext uri="{FF2B5EF4-FFF2-40B4-BE49-F238E27FC236}">
                    <a16:creationId xmlns:a16="http://schemas.microsoft.com/office/drawing/2014/main" id="{CED4098B-1728-450C-BA0C-E61E3190FCC3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AutoShape 16">
                <a:extLst>
                  <a:ext uri="{FF2B5EF4-FFF2-40B4-BE49-F238E27FC236}">
                    <a16:creationId xmlns:a16="http://schemas.microsoft.com/office/drawing/2014/main" id="{77A2D41E-CCDF-4645-9FE0-534BE0B3D209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AutoShape 17">
                <a:extLst>
                  <a:ext uri="{FF2B5EF4-FFF2-40B4-BE49-F238E27FC236}">
                    <a16:creationId xmlns:a16="http://schemas.microsoft.com/office/drawing/2014/main" id="{1A3B4134-9F62-4CA2-B420-13A66D4FE70D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" name="TextBox 53">
              <a:extLst>
                <a:ext uri="{FF2B5EF4-FFF2-40B4-BE49-F238E27FC236}">
                  <a16:creationId xmlns:a16="http://schemas.microsoft.com/office/drawing/2014/main" id="{63394B9C-3BC8-45F5-B02F-A3A411D31DB8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2100" b="1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44" name="TextBox 61">
              <a:extLst>
                <a:ext uri="{FF2B5EF4-FFF2-40B4-BE49-F238E27FC236}">
                  <a16:creationId xmlns:a16="http://schemas.microsoft.com/office/drawing/2014/main" id="{38DFF89A-34AE-4BD4-8BAF-7E1AAFB51747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45" name="TextBox 62">
              <a:extLst>
                <a:ext uri="{FF2B5EF4-FFF2-40B4-BE49-F238E27FC236}">
                  <a16:creationId xmlns:a16="http://schemas.microsoft.com/office/drawing/2014/main" id="{8B580694-0D58-40D6-92E3-737832D8D344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因子构建</a:t>
              </a:r>
            </a:p>
          </p:txBody>
        </p:sp>
        <p:sp>
          <p:nvSpPr>
            <p:cNvPr id="46" name="TextBox 63">
              <a:extLst>
                <a:ext uri="{FF2B5EF4-FFF2-40B4-BE49-F238E27FC236}">
                  <a16:creationId xmlns:a16="http://schemas.microsoft.com/office/drawing/2014/main" id="{C10317D3-3FA0-4A45-A95D-3BC57B151CA0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FC48A7A-5483-42FF-BB69-81F47B39F977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01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3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4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9"/>
            <a:ext cx="18627126" cy="3936326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5" y="4185944"/>
            <a:ext cx="8992271" cy="11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资产组合构建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4325" y="5561309"/>
            <a:ext cx="899227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Portfolio Construction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2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6"/>
              </a:lnSpc>
              <a:spcBef>
                <a:spcPct val="0"/>
              </a:spcBef>
            </a:pPr>
            <a:r>
              <a:rPr lang="en-US" sz="20066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02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2" y="9863801"/>
            <a:ext cx="2892425" cy="384176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>
                <a:solidFill>
                  <a:schemeClr val="tx2"/>
                </a:solidFill>
              </a:rPr>
              <a:t>7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7000"/>
          </a:blip>
          <a:srcRect l="16361" t="15871" r="1189" b="14584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7424099" y="812360"/>
            <a:ext cx="109866" cy="43946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265168" y="3204024"/>
            <a:ext cx="2016323" cy="33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41847" y="599335"/>
            <a:ext cx="9659753" cy="660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altLang="zh-CN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4000" b="1" spc="320" dirty="0">
                <a:solidFill>
                  <a:srgbClr val="002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构建资产组合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61311" y="4684081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2100" b="1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列联表分析</a:t>
            </a:r>
            <a:endParaRPr lang="en-US" sz="2100" b="1" spc="168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61311" y="6154613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61311" y="7625146"/>
            <a:ext cx="1824038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zh-CN" altLang="en-US" sz="1899" spc="151" dirty="0">
                <a:solidFill>
                  <a:srgbClr val="FFFFFF">
                    <a:alpha val="8980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拓展分析</a:t>
            </a:r>
            <a:endParaRPr lang="en-US" sz="1899" spc="151" dirty="0">
              <a:solidFill>
                <a:srgbClr val="FFFFFF">
                  <a:alpha val="89804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AutoShape 64"/>
          <p:cNvSpPr/>
          <p:nvPr/>
        </p:nvSpPr>
        <p:spPr>
          <a:xfrm>
            <a:off x="3141847" y="1566964"/>
            <a:ext cx="14603474" cy="0"/>
          </a:xfrm>
          <a:prstGeom prst="line">
            <a:avLst/>
          </a:prstGeom>
          <a:ln w="47625" cap="flat">
            <a:solidFill>
              <a:srgbClr val="00357B">
                <a:alpha val="24706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7A9A436-F7E6-446E-9FCF-F873C3F1DCFB}"/>
              </a:ext>
            </a:extLst>
          </p:cNvPr>
          <p:cNvSpPr txBox="1"/>
          <p:nvPr/>
        </p:nvSpPr>
        <p:spPr>
          <a:xfrm>
            <a:off x="712919" y="314580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2">
                    <a:lumMod val="75000"/>
                  </a:schemeClr>
                </a:solidFill>
              </a:rPr>
              <a:t>02</a:t>
            </a:r>
            <a:endParaRPr lang="zh-CN" altLang="en-US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灯片编号占位符 4">
            <a:extLst>
              <a:ext uri="{FF2B5EF4-FFF2-40B4-BE49-F238E27FC236}">
                <a16:creationId xmlns:a16="http://schemas.microsoft.com/office/drawing/2014/main" id="{A3787B79-F45D-4984-845F-C6F313F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8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344568F-B124-432A-A897-9172DD94EF16}"/>
              </a:ext>
            </a:extLst>
          </p:cNvPr>
          <p:cNvCxnSpPr>
            <a:cxnSpLocks/>
          </p:cNvCxnSpPr>
          <p:nvPr/>
        </p:nvCxnSpPr>
        <p:spPr>
          <a:xfrm flipH="1">
            <a:off x="8322555" y="1873900"/>
            <a:ext cx="1" cy="79367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4978A7AA-0AAF-4139-BD80-1F6B4110653C}"/>
              </a:ext>
            </a:extLst>
          </p:cNvPr>
          <p:cNvSpPr/>
          <p:nvPr/>
        </p:nvSpPr>
        <p:spPr>
          <a:xfrm rot="5400000">
            <a:off x="8113715" y="5721887"/>
            <a:ext cx="491772" cy="1921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575A430-B93D-4052-B8B3-99A33D7A04FA}"/>
              </a:ext>
            </a:extLst>
          </p:cNvPr>
          <p:cNvGrpSpPr/>
          <p:nvPr/>
        </p:nvGrpSpPr>
        <p:grpSpPr>
          <a:xfrm>
            <a:off x="-514350" y="-730670"/>
            <a:ext cx="3271310" cy="11017667"/>
            <a:chOff x="-514350" y="-730670"/>
            <a:chExt cx="3271310" cy="11017667"/>
          </a:xfrm>
        </p:grpSpPr>
        <p:grpSp>
          <p:nvGrpSpPr>
            <p:cNvPr id="49" name="Group 3">
              <a:extLst>
                <a:ext uri="{FF2B5EF4-FFF2-40B4-BE49-F238E27FC236}">
                  <a16:creationId xmlns:a16="http://schemas.microsoft.com/office/drawing/2014/main" id="{7454E49A-E9A0-41FB-BBC1-9CF69452B112}"/>
                </a:ext>
              </a:extLst>
            </p:cNvPr>
            <p:cNvGrpSpPr/>
            <p:nvPr/>
          </p:nvGrpSpPr>
          <p:grpSpPr>
            <a:xfrm rot="5400000">
              <a:off x="-4387529" y="3142509"/>
              <a:ext cx="11017667" cy="3271310"/>
              <a:chOff x="0" y="0"/>
              <a:chExt cx="14690223" cy="4361746"/>
            </a:xfrm>
          </p:grpSpPr>
          <p:grpSp>
            <p:nvGrpSpPr>
              <p:cNvPr id="58" name="Group 4">
                <a:extLst>
                  <a:ext uri="{FF2B5EF4-FFF2-40B4-BE49-F238E27FC236}">
                    <a16:creationId xmlns:a16="http://schemas.microsoft.com/office/drawing/2014/main" id="{97F785DD-6100-432A-9FCF-E9CAA661026B}"/>
                  </a:ext>
                </a:extLst>
              </p:cNvPr>
              <p:cNvGrpSpPr/>
              <p:nvPr/>
            </p:nvGrpSpPr>
            <p:grpSpPr>
              <a:xfrm rot="-5400000">
                <a:off x="5726604" y="-4601873"/>
                <a:ext cx="4114800" cy="13812438"/>
                <a:chOff x="0" y="-19050"/>
                <a:chExt cx="812800" cy="2728383"/>
              </a:xfrm>
            </p:grpSpPr>
            <p:sp>
              <p:nvSpPr>
                <p:cNvPr id="76" name="Freeform 5">
                  <a:extLst>
                    <a:ext uri="{FF2B5EF4-FFF2-40B4-BE49-F238E27FC236}">
                      <a16:creationId xmlns:a16="http://schemas.microsoft.com/office/drawing/2014/main" id="{34E9CCFE-2906-4BF0-9F7A-26CCD170D79C}"/>
                    </a:ext>
                  </a:extLst>
                </p:cNvPr>
                <p:cNvSpPr/>
                <p:nvPr/>
              </p:nvSpPr>
              <p:spPr>
                <a:xfrm>
                  <a:off x="135467" y="0"/>
                  <a:ext cx="677333" cy="270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922523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922523"/>
                      </a:lnTo>
                      <a:lnTo>
                        <a:pt x="0" y="2922523"/>
                      </a:lnTo>
                      <a:close/>
                    </a:path>
                  </a:pathLst>
                </a:custGeom>
                <a:solidFill>
                  <a:srgbClr val="00357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" name="TextBox 6">
                  <a:extLst>
                    <a:ext uri="{FF2B5EF4-FFF2-40B4-BE49-F238E27FC236}">
                      <a16:creationId xmlns:a16="http://schemas.microsoft.com/office/drawing/2014/main" id="{0C15926B-28FC-4235-AA0E-2C203FB623D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340"/>
                    </a:lnSpc>
                  </a:pPr>
                  <a:endParaRPr/>
                </a:p>
              </p:txBody>
            </p:sp>
          </p:grpSp>
          <p:pic>
            <p:nvPicPr>
              <p:cNvPr id="59" name="Picture 7">
                <a:extLst>
                  <a:ext uri="{FF2B5EF4-FFF2-40B4-BE49-F238E27FC236}">
                    <a16:creationId xmlns:a16="http://schemas.microsoft.com/office/drawing/2014/main" id="{BD815452-9518-473A-9079-20FBF73B5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3874606" cy="4211528"/>
              </a:xfrm>
              <a:prstGeom prst="rect">
                <a:avLst/>
              </a:prstGeom>
            </p:spPr>
          </p:pic>
          <p:grpSp>
            <p:nvGrpSpPr>
              <p:cNvPr id="60" name="Group 8">
                <a:extLst>
                  <a:ext uri="{FF2B5EF4-FFF2-40B4-BE49-F238E27FC236}">
                    <a16:creationId xmlns:a16="http://schemas.microsoft.com/office/drawing/2014/main" id="{ECB5FB9D-72CB-493F-839B-922CD8ED4F19}"/>
                  </a:ext>
                </a:extLst>
              </p:cNvPr>
              <p:cNvGrpSpPr/>
              <p:nvPr/>
            </p:nvGrpSpPr>
            <p:grpSpPr>
              <a:xfrm>
                <a:off x="367992" y="240666"/>
                <a:ext cx="3183607" cy="3468782"/>
                <a:chOff x="0" y="0"/>
                <a:chExt cx="1104808" cy="1203772"/>
              </a:xfrm>
            </p:grpSpPr>
            <p:sp>
              <p:nvSpPr>
                <p:cNvPr id="74" name="Freeform 9">
                  <a:extLst>
                    <a:ext uri="{FF2B5EF4-FFF2-40B4-BE49-F238E27FC236}">
                      <a16:creationId xmlns:a16="http://schemas.microsoft.com/office/drawing/2014/main" id="{1E7336FF-AC53-40D8-8DF2-4C8D75F01B5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04808" cy="12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08" h="1203772">
                      <a:moveTo>
                        <a:pt x="0" y="0"/>
                      </a:moveTo>
                      <a:lnTo>
                        <a:pt x="1104808" y="0"/>
                      </a:lnTo>
                      <a:lnTo>
                        <a:pt x="1104808" y="1203772"/>
                      </a:lnTo>
                      <a:lnTo>
                        <a:pt x="0" y="12037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75" name="TextBox 10">
                  <a:extLst>
                    <a:ext uri="{FF2B5EF4-FFF2-40B4-BE49-F238E27FC236}">
                      <a16:creationId xmlns:a16="http://schemas.microsoft.com/office/drawing/2014/main" id="{FEDD8082-21F7-455F-8B8E-D3040559F429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grpSp>
            <p:nvGrpSpPr>
              <p:cNvPr id="65" name="Group 11">
                <a:extLst>
                  <a:ext uri="{FF2B5EF4-FFF2-40B4-BE49-F238E27FC236}">
                    <a16:creationId xmlns:a16="http://schemas.microsoft.com/office/drawing/2014/main" id="{3D978E54-CA79-4ED3-988F-555CE7FAA5AE}"/>
                  </a:ext>
                </a:extLst>
              </p:cNvPr>
              <p:cNvGrpSpPr/>
              <p:nvPr/>
            </p:nvGrpSpPr>
            <p:grpSpPr>
              <a:xfrm rot="5400000">
                <a:off x="2053795" y="1702898"/>
                <a:ext cx="3492666" cy="513049"/>
                <a:chOff x="0" y="0"/>
                <a:chExt cx="812800" cy="119395"/>
              </a:xfrm>
            </p:grpSpPr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307AE28B-9E03-40FD-827C-847DC984DF5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119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19395">
                      <a:moveTo>
                        <a:pt x="406400" y="0"/>
                      </a:moveTo>
                      <a:lnTo>
                        <a:pt x="812800" y="119395"/>
                      </a:lnTo>
                      <a:lnTo>
                        <a:pt x="0" y="119395"/>
                      </a:ln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3" name="TextBox 13">
                  <a:extLst>
                    <a:ext uri="{FF2B5EF4-FFF2-40B4-BE49-F238E27FC236}">
                      <a16:creationId xmlns:a16="http://schemas.microsoft.com/office/drawing/2014/main" id="{74918216-F9C3-4CAB-A91C-F7C1C1C71EB4}"/>
                    </a:ext>
                  </a:extLst>
                </p:cNvPr>
                <p:cNvSpPr txBox="1"/>
                <p:nvPr/>
              </p:nvSpPr>
              <p:spPr>
                <a:xfrm>
                  <a:off x="127000" y="311150"/>
                  <a:ext cx="558800" cy="3492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266"/>
                    </a:lnSpc>
                  </a:pPr>
                  <a:endParaRPr/>
                </a:p>
              </p:txBody>
            </p:sp>
          </p:grpSp>
          <p:sp>
            <p:nvSpPr>
              <p:cNvPr id="66" name="AutoShape 14">
                <a:extLst>
                  <a:ext uri="{FF2B5EF4-FFF2-40B4-BE49-F238E27FC236}">
                    <a16:creationId xmlns:a16="http://schemas.microsoft.com/office/drawing/2014/main" id="{866920DF-841F-487A-8D78-E9545AF8F913}"/>
                  </a:ext>
                </a:extLst>
              </p:cNvPr>
              <p:cNvSpPr/>
              <p:nvPr/>
            </p:nvSpPr>
            <p:spPr>
              <a:xfrm rot="-5400000">
                <a:off x="473271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AutoShape 15">
                <a:extLst>
                  <a:ext uri="{FF2B5EF4-FFF2-40B4-BE49-F238E27FC236}">
                    <a16:creationId xmlns:a16="http://schemas.microsoft.com/office/drawing/2014/main" id="{A8535928-733C-4ED1-8EB7-265987BB449C}"/>
                  </a:ext>
                </a:extLst>
              </p:cNvPr>
              <p:cNvSpPr/>
              <p:nvPr/>
            </p:nvSpPr>
            <p:spPr>
              <a:xfrm rot="-5400000">
                <a:off x="668912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AutoShape 16">
                <a:extLst>
                  <a:ext uri="{FF2B5EF4-FFF2-40B4-BE49-F238E27FC236}">
                    <a16:creationId xmlns:a16="http://schemas.microsoft.com/office/drawing/2014/main" id="{D569A01C-CE8E-4FFC-97FB-86A688416397}"/>
                  </a:ext>
                </a:extLst>
              </p:cNvPr>
              <p:cNvSpPr/>
              <p:nvPr/>
            </p:nvSpPr>
            <p:spPr>
              <a:xfrm rot="-5400000">
                <a:off x="864553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AutoShape 17">
                <a:extLst>
                  <a:ext uri="{FF2B5EF4-FFF2-40B4-BE49-F238E27FC236}">
                    <a16:creationId xmlns:a16="http://schemas.microsoft.com/office/drawing/2014/main" id="{166C2094-D20F-4F79-8E03-AC34A26BF7CA}"/>
                  </a:ext>
                </a:extLst>
              </p:cNvPr>
              <p:cNvSpPr/>
              <p:nvPr/>
            </p:nvSpPr>
            <p:spPr>
              <a:xfrm rot="-5400000">
                <a:off x="10601947" y="1971823"/>
                <a:ext cx="3429000" cy="0"/>
              </a:xfrm>
              <a:prstGeom prst="line">
                <a:avLst/>
              </a:prstGeom>
              <a:ln w="14458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0" name="TextBox 53">
              <a:extLst>
                <a:ext uri="{FF2B5EF4-FFF2-40B4-BE49-F238E27FC236}">
                  <a16:creationId xmlns:a16="http://schemas.microsoft.com/office/drawing/2014/main" id="{DEB9D9CD-EB44-4E21-AEE9-F07BFD641770}"/>
                </a:ext>
              </a:extLst>
            </p:cNvPr>
            <p:cNvSpPr txBox="1"/>
            <p:nvPr/>
          </p:nvSpPr>
          <p:spPr>
            <a:xfrm>
              <a:off x="265168" y="2933700"/>
              <a:ext cx="2016323" cy="714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</a:t>
              </a:r>
              <a:endParaRPr lang="en-US" altLang="zh-CN" sz="1900" spc="168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zh-CN" altLang="en-US" sz="1900" spc="168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模型简介</a:t>
              </a:r>
            </a:p>
          </p:txBody>
        </p:sp>
        <p:sp>
          <p:nvSpPr>
            <p:cNvPr id="51" name="TextBox 61">
              <a:extLst>
                <a:ext uri="{FF2B5EF4-FFF2-40B4-BE49-F238E27FC236}">
                  <a16:creationId xmlns:a16="http://schemas.microsoft.com/office/drawing/2014/main" id="{D1D9848B-F9AC-4D0B-BC0C-E3A142B15A88}"/>
                </a:ext>
              </a:extLst>
            </p:cNvPr>
            <p:cNvSpPr txBox="1"/>
            <p:nvPr/>
          </p:nvSpPr>
          <p:spPr>
            <a:xfrm>
              <a:off x="361311" y="4684081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2100" b="1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资产组合构建</a:t>
              </a:r>
            </a:p>
          </p:txBody>
        </p:sp>
        <p:sp>
          <p:nvSpPr>
            <p:cNvPr id="52" name="TextBox 62">
              <a:extLst>
                <a:ext uri="{FF2B5EF4-FFF2-40B4-BE49-F238E27FC236}">
                  <a16:creationId xmlns:a16="http://schemas.microsoft.com/office/drawing/2014/main" id="{5B2C43FD-CB73-468A-BF17-4E794F9A7B99}"/>
                </a:ext>
              </a:extLst>
            </p:cNvPr>
            <p:cNvSpPr txBox="1"/>
            <p:nvPr/>
          </p:nvSpPr>
          <p:spPr>
            <a:xfrm>
              <a:off x="361311" y="6154613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因子构建</a:t>
              </a:r>
            </a:p>
          </p:txBody>
        </p:sp>
        <p:sp>
          <p:nvSpPr>
            <p:cNvPr id="55" name="TextBox 63">
              <a:extLst>
                <a:ext uri="{FF2B5EF4-FFF2-40B4-BE49-F238E27FC236}">
                  <a16:creationId xmlns:a16="http://schemas.microsoft.com/office/drawing/2014/main" id="{CE067875-EB30-4B51-BB7D-5319835C63BE}"/>
                </a:ext>
              </a:extLst>
            </p:cNvPr>
            <p:cNvSpPr txBox="1"/>
            <p:nvPr/>
          </p:nvSpPr>
          <p:spPr>
            <a:xfrm>
              <a:off x="361311" y="7625146"/>
              <a:ext cx="1824038" cy="32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zh-CN" altLang="en-US" sz="1899" spc="151" dirty="0">
                  <a:solidFill>
                    <a:srgbClr val="FFFFFF">
                      <a:alpha val="89804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因子解释力分析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DE38EEB-8E6C-4D62-A852-2B28BB0BEF41}"/>
                </a:ext>
              </a:extLst>
            </p:cNvPr>
            <p:cNvSpPr txBox="1"/>
            <p:nvPr/>
          </p:nvSpPr>
          <p:spPr>
            <a:xfrm>
              <a:off x="712919" y="314580"/>
              <a:ext cx="11208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tx2">
                      <a:lumMod val="75000"/>
                    </a:schemeClr>
                  </a:solidFill>
                </a:rPr>
                <a:t>02</a:t>
              </a:r>
              <a:endParaRPr lang="zh-CN" altLang="en-US" sz="7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5A3AB17-7E68-49CE-983A-2AF8C03155A5}"/>
              </a:ext>
            </a:extLst>
          </p:cNvPr>
          <p:cNvGrpSpPr/>
          <p:nvPr/>
        </p:nvGrpSpPr>
        <p:grpSpPr>
          <a:xfrm>
            <a:off x="9063004" y="2098306"/>
            <a:ext cx="4470891" cy="7681327"/>
            <a:chOff x="11378709" y="2047921"/>
            <a:chExt cx="4470891" cy="7681327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8F5F267F-864E-4C90-9595-F83C0C586F24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8655" y="2047921"/>
              <a:ext cx="4430945" cy="2264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EAFE7598-D184-4D78-8216-8CF4E23DDD6A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9950" y="4703788"/>
              <a:ext cx="4383791" cy="2306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9ACB6E7D-D5BA-41E0-9278-73609A2D4B51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8709" y="7422636"/>
              <a:ext cx="4435032" cy="2306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Text Box 19">
            <a:extLst>
              <a:ext uri="{FF2B5EF4-FFF2-40B4-BE49-F238E27FC236}">
                <a16:creationId xmlns:a16="http://schemas.microsoft.com/office/drawing/2014/main" id="{FA4D05F2-314F-4C8A-9A9E-467DF1EE8EF9}"/>
              </a:ext>
            </a:extLst>
          </p:cNvPr>
          <p:cNvSpPr txBox="1"/>
          <p:nvPr/>
        </p:nvSpPr>
        <p:spPr>
          <a:xfrm>
            <a:off x="2659084" y="2311820"/>
            <a:ext cx="5274457" cy="711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选取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股主板股票（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'00'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'60‘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采用国泰安数据库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CSMAR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的数据，汇总得每月末的个股收益率</a:t>
            </a:r>
            <a:r>
              <a:rPr lang="en-US" altLang="zh-CN" sz="2000" spc="143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Mretwd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、市场收益率</a:t>
            </a:r>
            <a:r>
              <a:rPr lang="en-US" altLang="zh-CN" sz="2000" spc="143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Cmretwdos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、无风险利率</a:t>
            </a:r>
            <a:r>
              <a:rPr lang="en-US" altLang="zh-CN" sz="2000" spc="143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Nrrmtdt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，计算得市场收益率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-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无风险利率。根据各股票</a:t>
            </a:r>
            <a:r>
              <a:rPr lang="en-US" altLang="zh-CN" sz="2000" spc="143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BalanceSheet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、</a:t>
            </a:r>
            <a:r>
              <a:rPr lang="en-US" altLang="zh-CN" sz="2000" spc="143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IncomeStatement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两张表的数据得到每年股票的市值、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、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Inv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（后一年的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asset-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前一年的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asset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）和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OP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（年报的运营利润），时间跨度为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2016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年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7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月至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2018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年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月，共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19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个月。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跟据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Size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和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BM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、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Inv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、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OP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构建资产组合，构建方式为按两个变量排序后分别均匀分成三等分，最终构建出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9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种资产组合，</a:t>
            </a:r>
            <a:r>
              <a:rPr lang="en-US" altLang="zh-CN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1-3</a:t>
            </a:r>
            <a:r>
              <a:rPr lang="zh-CN" altLang="en-US" sz="2000" spc="143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rPr>
              <a:t>代表分位数增大。</a:t>
            </a:r>
            <a:endParaRPr lang="en-US" altLang="zh-CN" sz="2000" spc="143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1F595D-F698-403D-8C11-E7AC0A043D34}"/>
              </a:ext>
            </a:extLst>
          </p:cNvPr>
          <p:cNvSpPr txBox="1"/>
          <p:nvPr/>
        </p:nvSpPr>
        <p:spPr>
          <a:xfrm>
            <a:off x="14296360" y="2653185"/>
            <a:ext cx="314456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spc="143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观察到小市值因子在</a:t>
            </a:r>
            <a:r>
              <a:rPr lang="en-US" altLang="zh-CN" dirty="0"/>
              <a:t>A</a:t>
            </a:r>
            <a:r>
              <a:rPr lang="zh-CN" altLang="en-US" dirty="0"/>
              <a:t>股主板中不显著，但价值因子较为显著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EA82A0B-65A3-43B9-BBD7-2D02894AE143}"/>
              </a:ext>
            </a:extLst>
          </p:cNvPr>
          <p:cNvSpPr txBox="1"/>
          <p:nvPr/>
        </p:nvSpPr>
        <p:spPr>
          <a:xfrm>
            <a:off x="14296360" y="4991100"/>
            <a:ext cx="314456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spc="143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观察到投资因子在</a:t>
            </a:r>
            <a:r>
              <a:rPr lang="en-US" altLang="zh-CN" dirty="0"/>
              <a:t>A</a:t>
            </a:r>
            <a:r>
              <a:rPr lang="zh-CN" altLang="en-US" dirty="0"/>
              <a:t>股主板中有正向影响，可能是由于发展中国家股市的特征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C01A7F1-DDD8-4D33-B913-8897E45BBB7C}"/>
              </a:ext>
            </a:extLst>
          </p:cNvPr>
          <p:cNvSpPr txBox="1"/>
          <p:nvPr/>
        </p:nvSpPr>
        <p:spPr>
          <a:xfrm>
            <a:off x="14234002" y="7788379"/>
            <a:ext cx="314456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 spc="143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观察到盈利因子在</a:t>
            </a:r>
            <a:r>
              <a:rPr lang="en-US" altLang="zh-CN" dirty="0"/>
              <a:t>A</a:t>
            </a:r>
            <a:r>
              <a:rPr lang="zh-CN" altLang="en-US" dirty="0"/>
              <a:t>股主板中有正向影响，符合</a:t>
            </a:r>
            <a:r>
              <a:rPr lang="en-US" altLang="zh-CN" dirty="0"/>
              <a:t>FF5</a:t>
            </a:r>
            <a:r>
              <a:rPr lang="zh-CN" altLang="en-US" dirty="0"/>
              <a:t>因子模型预期。</a:t>
            </a:r>
          </a:p>
        </p:txBody>
      </p:sp>
    </p:spTree>
    <p:extLst>
      <p:ext uri="{BB962C8B-B14F-4D97-AF65-F5344CB8AC3E}">
        <p14:creationId xmlns:p14="http://schemas.microsoft.com/office/powerpoint/2010/main" val="149026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 l="16361" t="15871" r="1189" b="14584"/>
          <a:stretch>
            <a:fillRect/>
          </a:stretch>
        </p:blipFill>
        <p:spPr>
          <a:xfrm>
            <a:off x="0" y="39025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6822" y="339643"/>
            <a:ext cx="17441466" cy="9483974"/>
            <a:chOff x="0" y="0"/>
            <a:chExt cx="19130303" cy="104022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1573" cy="10403567"/>
            </a:xfrm>
            <a:custGeom>
              <a:avLst/>
              <a:gdLst/>
              <a:ahLst/>
              <a:cxnLst/>
              <a:rect l="l" t="t" r="r" b="b"/>
              <a:pathLst>
                <a:path w="19131573" h="10403567">
                  <a:moveTo>
                    <a:pt x="4001573" y="10296886"/>
                  </a:moveTo>
                  <a:lnTo>
                    <a:pt x="14981465" y="10296886"/>
                  </a:lnTo>
                  <a:lnTo>
                    <a:pt x="14981465" y="10322286"/>
                  </a:lnTo>
                  <a:lnTo>
                    <a:pt x="4001573" y="10322286"/>
                  </a:lnTo>
                  <a:lnTo>
                    <a:pt x="4001573" y="10296886"/>
                  </a:lnTo>
                  <a:close/>
                  <a:moveTo>
                    <a:pt x="4001573" y="10218146"/>
                  </a:moveTo>
                  <a:lnTo>
                    <a:pt x="14981465" y="10218146"/>
                  </a:lnTo>
                  <a:lnTo>
                    <a:pt x="14981465" y="10243546"/>
                  </a:lnTo>
                  <a:lnTo>
                    <a:pt x="4001573" y="10243546"/>
                  </a:lnTo>
                  <a:lnTo>
                    <a:pt x="4001573" y="10218146"/>
                  </a:lnTo>
                  <a:close/>
                  <a:moveTo>
                    <a:pt x="4001573" y="10376896"/>
                  </a:moveTo>
                  <a:lnTo>
                    <a:pt x="14981465" y="10376896"/>
                  </a:lnTo>
                  <a:lnTo>
                    <a:pt x="14981465" y="10402296"/>
                  </a:lnTo>
                  <a:lnTo>
                    <a:pt x="4001573" y="10402296"/>
                  </a:lnTo>
                  <a:lnTo>
                    <a:pt x="4001573" y="10376896"/>
                  </a:lnTo>
                  <a:close/>
                  <a:moveTo>
                    <a:pt x="43180" y="10376896"/>
                  </a:moveTo>
                  <a:lnTo>
                    <a:pt x="97790" y="10322286"/>
                  </a:lnTo>
                  <a:lnTo>
                    <a:pt x="4001574" y="10322286"/>
                  </a:lnTo>
                  <a:lnTo>
                    <a:pt x="4001574" y="10296886"/>
                  </a:lnTo>
                  <a:lnTo>
                    <a:pt x="123190" y="10296886"/>
                  </a:lnTo>
                  <a:lnTo>
                    <a:pt x="177800" y="10242276"/>
                  </a:lnTo>
                  <a:lnTo>
                    <a:pt x="4001573" y="10242276"/>
                  </a:lnTo>
                  <a:lnTo>
                    <a:pt x="4001573" y="10216876"/>
                  </a:lnTo>
                  <a:lnTo>
                    <a:pt x="185420" y="10216876"/>
                  </a:lnTo>
                  <a:lnTo>
                    <a:pt x="185420" y="7985802"/>
                  </a:lnTo>
                  <a:lnTo>
                    <a:pt x="160020" y="7985802"/>
                  </a:lnTo>
                  <a:lnTo>
                    <a:pt x="160020" y="10224496"/>
                  </a:lnTo>
                  <a:lnTo>
                    <a:pt x="105410" y="10279106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10305776"/>
                  </a:lnTo>
                  <a:lnTo>
                    <a:pt x="25400" y="10359117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10390867"/>
                  </a:lnTo>
                  <a:cubicBezTo>
                    <a:pt x="0" y="10398486"/>
                    <a:pt x="5080" y="10403567"/>
                    <a:pt x="12700" y="10403567"/>
                  </a:cubicBezTo>
                  <a:lnTo>
                    <a:pt x="4001573" y="10403567"/>
                  </a:lnTo>
                  <a:lnTo>
                    <a:pt x="4001573" y="10378167"/>
                  </a:lnTo>
                  <a:lnTo>
                    <a:pt x="43180" y="10378167"/>
                  </a:lnTo>
                  <a:lnTo>
                    <a:pt x="43180" y="10376897"/>
                  </a:lnTo>
                  <a:close/>
                  <a:moveTo>
                    <a:pt x="25400" y="43180"/>
                  </a:moveTo>
                  <a:lnTo>
                    <a:pt x="80010" y="97790"/>
                  </a:lnTo>
                  <a:lnTo>
                    <a:pt x="80010" y="2497562"/>
                  </a:lnTo>
                  <a:lnTo>
                    <a:pt x="105410" y="2497562"/>
                  </a:lnTo>
                  <a:lnTo>
                    <a:pt x="105410" y="123190"/>
                  </a:lnTo>
                  <a:lnTo>
                    <a:pt x="160020" y="177800"/>
                  </a:lnTo>
                  <a:lnTo>
                    <a:pt x="160020" y="2497562"/>
                  </a:lnTo>
                  <a:lnTo>
                    <a:pt x="185420" y="2497562"/>
                  </a:lnTo>
                  <a:lnTo>
                    <a:pt x="185420" y="185420"/>
                  </a:lnTo>
                  <a:lnTo>
                    <a:pt x="4001573" y="185420"/>
                  </a:lnTo>
                  <a:lnTo>
                    <a:pt x="4001573" y="160020"/>
                  </a:lnTo>
                  <a:lnTo>
                    <a:pt x="176530" y="160020"/>
                  </a:lnTo>
                  <a:lnTo>
                    <a:pt x="123190" y="105410"/>
                  </a:lnTo>
                  <a:lnTo>
                    <a:pt x="4001573" y="105410"/>
                  </a:lnTo>
                  <a:lnTo>
                    <a:pt x="4001573" y="80010"/>
                  </a:lnTo>
                  <a:lnTo>
                    <a:pt x="97790" y="80010"/>
                  </a:lnTo>
                  <a:lnTo>
                    <a:pt x="43180" y="25400"/>
                  </a:lnTo>
                  <a:lnTo>
                    <a:pt x="3995971" y="25400"/>
                  </a:lnTo>
                  <a:lnTo>
                    <a:pt x="3995971" y="0"/>
                  </a:lnTo>
                  <a:lnTo>
                    <a:pt x="12700" y="0"/>
                  </a:lnTo>
                  <a:cubicBezTo>
                    <a:pt x="5080" y="0"/>
                    <a:pt x="0" y="5080"/>
                    <a:pt x="0" y="12700"/>
                  </a:cubicBezTo>
                  <a:lnTo>
                    <a:pt x="0" y="2497562"/>
                  </a:lnTo>
                  <a:lnTo>
                    <a:pt x="25400" y="2497562"/>
                  </a:lnTo>
                  <a:lnTo>
                    <a:pt x="25400" y="43180"/>
                  </a:lnTo>
                  <a:close/>
                  <a:moveTo>
                    <a:pt x="19104904" y="10359117"/>
                  </a:moveTo>
                  <a:lnTo>
                    <a:pt x="19050293" y="10304506"/>
                  </a:lnTo>
                  <a:lnTo>
                    <a:pt x="19050293" y="7988605"/>
                  </a:lnTo>
                  <a:lnTo>
                    <a:pt x="19024893" y="7988605"/>
                  </a:lnTo>
                  <a:lnTo>
                    <a:pt x="19024893" y="10280376"/>
                  </a:lnTo>
                  <a:lnTo>
                    <a:pt x="18970284" y="10225767"/>
                  </a:lnTo>
                  <a:lnTo>
                    <a:pt x="18970284" y="7988605"/>
                  </a:lnTo>
                  <a:lnTo>
                    <a:pt x="18944884" y="7988605"/>
                  </a:lnTo>
                  <a:lnTo>
                    <a:pt x="18944884" y="10218147"/>
                  </a:lnTo>
                  <a:lnTo>
                    <a:pt x="14975863" y="10218147"/>
                  </a:lnTo>
                  <a:lnTo>
                    <a:pt x="14975863" y="10243547"/>
                  </a:lnTo>
                  <a:lnTo>
                    <a:pt x="18952504" y="10243547"/>
                  </a:lnTo>
                  <a:lnTo>
                    <a:pt x="19007113" y="10298157"/>
                  </a:lnTo>
                  <a:lnTo>
                    <a:pt x="14981465" y="10298157"/>
                  </a:lnTo>
                  <a:lnTo>
                    <a:pt x="14981465" y="10323557"/>
                  </a:lnTo>
                  <a:lnTo>
                    <a:pt x="19033784" y="10323557"/>
                  </a:lnTo>
                  <a:lnTo>
                    <a:pt x="19088393" y="10378167"/>
                  </a:lnTo>
                  <a:lnTo>
                    <a:pt x="14981465" y="10378167"/>
                  </a:lnTo>
                  <a:lnTo>
                    <a:pt x="14981465" y="10403567"/>
                  </a:lnTo>
                  <a:lnTo>
                    <a:pt x="19118873" y="10403567"/>
                  </a:lnTo>
                  <a:cubicBezTo>
                    <a:pt x="19126493" y="10403567"/>
                    <a:pt x="19131573" y="10398486"/>
                    <a:pt x="19131573" y="10390867"/>
                  </a:cubicBezTo>
                  <a:lnTo>
                    <a:pt x="19131573" y="7988605"/>
                  </a:lnTo>
                  <a:lnTo>
                    <a:pt x="19106173" y="7988605"/>
                  </a:lnTo>
                  <a:lnTo>
                    <a:pt x="19104904" y="10359117"/>
                  </a:lnTo>
                  <a:close/>
                  <a:moveTo>
                    <a:pt x="4001573" y="0"/>
                  </a:moveTo>
                  <a:lnTo>
                    <a:pt x="14981465" y="0"/>
                  </a:lnTo>
                  <a:lnTo>
                    <a:pt x="14981465" y="25400"/>
                  </a:lnTo>
                  <a:lnTo>
                    <a:pt x="4001573" y="25400"/>
                  </a:lnTo>
                  <a:lnTo>
                    <a:pt x="4001573" y="0"/>
                  </a:lnTo>
                  <a:close/>
                  <a:moveTo>
                    <a:pt x="4001573" y="158750"/>
                  </a:moveTo>
                  <a:lnTo>
                    <a:pt x="14981465" y="158750"/>
                  </a:lnTo>
                  <a:lnTo>
                    <a:pt x="14981465" y="184150"/>
                  </a:lnTo>
                  <a:lnTo>
                    <a:pt x="4001573" y="184150"/>
                  </a:lnTo>
                  <a:lnTo>
                    <a:pt x="4001573" y="158750"/>
                  </a:lnTo>
                  <a:close/>
                  <a:moveTo>
                    <a:pt x="4001573" y="80010"/>
                  </a:moveTo>
                  <a:lnTo>
                    <a:pt x="14981465" y="80010"/>
                  </a:lnTo>
                  <a:lnTo>
                    <a:pt x="14981465" y="105410"/>
                  </a:lnTo>
                  <a:lnTo>
                    <a:pt x="4001573" y="105410"/>
                  </a:lnTo>
                  <a:lnTo>
                    <a:pt x="4001573" y="80010"/>
                  </a:lnTo>
                  <a:close/>
                  <a:moveTo>
                    <a:pt x="19087123" y="25400"/>
                  </a:moveTo>
                  <a:lnTo>
                    <a:pt x="19032513" y="80010"/>
                  </a:lnTo>
                  <a:lnTo>
                    <a:pt x="14981465" y="80010"/>
                  </a:lnTo>
                  <a:lnTo>
                    <a:pt x="14981465" y="105410"/>
                  </a:lnTo>
                  <a:lnTo>
                    <a:pt x="19008384" y="105410"/>
                  </a:lnTo>
                  <a:lnTo>
                    <a:pt x="18953773" y="160020"/>
                  </a:lnTo>
                  <a:lnTo>
                    <a:pt x="14981465" y="160020"/>
                  </a:lnTo>
                  <a:lnTo>
                    <a:pt x="14981465" y="185420"/>
                  </a:lnTo>
                  <a:lnTo>
                    <a:pt x="18946154" y="185420"/>
                  </a:lnTo>
                  <a:lnTo>
                    <a:pt x="18946154" y="2497562"/>
                  </a:lnTo>
                  <a:lnTo>
                    <a:pt x="18971554" y="2497562"/>
                  </a:lnTo>
                  <a:lnTo>
                    <a:pt x="18971554" y="177800"/>
                  </a:lnTo>
                  <a:lnTo>
                    <a:pt x="19026163" y="123190"/>
                  </a:lnTo>
                  <a:lnTo>
                    <a:pt x="19026163" y="2497562"/>
                  </a:lnTo>
                  <a:lnTo>
                    <a:pt x="19051563" y="2497562"/>
                  </a:lnTo>
                  <a:lnTo>
                    <a:pt x="19051563" y="97790"/>
                  </a:lnTo>
                  <a:lnTo>
                    <a:pt x="19106173" y="43180"/>
                  </a:lnTo>
                  <a:lnTo>
                    <a:pt x="19106173" y="2494761"/>
                  </a:lnTo>
                  <a:lnTo>
                    <a:pt x="19131573" y="2494761"/>
                  </a:lnTo>
                  <a:lnTo>
                    <a:pt x="19131573" y="12700"/>
                  </a:lnTo>
                  <a:cubicBezTo>
                    <a:pt x="19131573" y="5080"/>
                    <a:pt x="19126493" y="0"/>
                    <a:pt x="19118873" y="0"/>
                  </a:cubicBezTo>
                  <a:lnTo>
                    <a:pt x="14981465" y="0"/>
                  </a:lnTo>
                  <a:lnTo>
                    <a:pt x="14981465" y="25400"/>
                  </a:lnTo>
                  <a:lnTo>
                    <a:pt x="19087123" y="25400"/>
                  </a:lnTo>
                  <a:close/>
                  <a:moveTo>
                    <a:pt x="0" y="2497562"/>
                  </a:moveTo>
                  <a:lnTo>
                    <a:pt x="25400" y="2497562"/>
                  </a:lnTo>
                  <a:lnTo>
                    <a:pt x="25400" y="7988605"/>
                  </a:lnTo>
                  <a:lnTo>
                    <a:pt x="0" y="7988605"/>
                  </a:lnTo>
                  <a:lnTo>
                    <a:pt x="0" y="2497562"/>
                  </a:lnTo>
                  <a:close/>
                  <a:moveTo>
                    <a:pt x="80010" y="2497562"/>
                  </a:moveTo>
                  <a:lnTo>
                    <a:pt x="105410" y="2497562"/>
                  </a:lnTo>
                  <a:lnTo>
                    <a:pt x="105410" y="7988605"/>
                  </a:lnTo>
                  <a:lnTo>
                    <a:pt x="80010" y="7988605"/>
                  </a:lnTo>
                  <a:lnTo>
                    <a:pt x="80010" y="2497562"/>
                  </a:lnTo>
                  <a:close/>
                  <a:moveTo>
                    <a:pt x="158750" y="2497562"/>
                  </a:moveTo>
                  <a:lnTo>
                    <a:pt x="184150" y="2497562"/>
                  </a:lnTo>
                  <a:lnTo>
                    <a:pt x="184150" y="7988605"/>
                  </a:lnTo>
                  <a:lnTo>
                    <a:pt x="158750" y="7988605"/>
                  </a:lnTo>
                  <a:lnTo>
                    <a:pt x="158750" y="2497562"/>
                  </a:lnTo>
                  <a:close/>
                  <a:moveTo>
                    <a:pt x="19104904" y="2497562"/>
                  </a:moveTo>
                  <a:lnTo>
                    <a:pt x="19130304" y="2497562"/>
                  </a:lnTo>
                  <a:lnTo>
                    <a:pt x="19130304" y="7988605"/>
                  </a:lnTo>
                  <a:lnTo>
                    <a:pt x="19104904" y="7988605"/>
                  </a:lnTo>
                  <a:lnTo>
                    <a:pt x="19104904" y="2497562"/>
                  </a:lnTo>
                  <a:close/>
                  <a:moveTo>
                    <a:pt x="18946154" y="2497562"/>
                  </a:moveTo>
                  <a:lnTo>
                    <a:pt x="18971554" y="2497562"/>
                  </a:lnTo>
                  <a:lnTo>
                    <a:pt x="18971554" y="7988605"/>
                  </a:lnTo>
                  <a:lnTo>
                    <a:pt x="18946154" y="7988605"/>
                  </a:lnTo>
                  <a:lnTo>
                    <a:pt x="18946154" y="2497562"/>
                  </a:lnTo>
                  <a:close/>
                  <a:moveTo>
                    <a:pt x="19026163" y="2497562"/>
                  </a:moveTo>
                  <a:lnTo>
                    <a:pt x="19051563" y="2497562"/>
                  </a:lnTo>
                  <a:lnTo>
                    <a:pt x="19051563" y="7988605"/>
                  </a:lnTo>
                  <a:lnTo>
                    <a:pt x="19026163" y="7988605"/>
                  </a:lnTo>
                  <a:lnTo>
                    <a:pt x="19026163" y="2497562"/>
                  </a:lnTo>
                  <a:close/>
                </a:path>
              </a:pathLst>
            </a:custGeom>
            <a:solidFill>
              <a:srgbClr val="00357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175337"/>
            <a:ext cx="18627126" cy="3936325"/>
            <a:chOff x="0" y="0"/>
            <a:chExt cx="4905910" cy="10367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5910" cy="1036728"/>
            </a:xfrm>
            <a:custGeom>
              <a:avLst/>
              <a:gdLst/>
              <a:ahLst/>
              <a:cxnLst/>
              <a:rect l="l" t="t" r="r" b="b"/>
              <a:pathLst>
                <a:path w="4905910" h="1036728">
                  <a:moveTo>
                    <a:pt x="0" y="0"/>
                  </a:moveTo>
                  <a:lnTo>
                    <a:pt x="4905910" y="0"/>
                  </a:lnTo>
                  <a:lnTo>
                    <a:pt x="4905910" y="1036728"/>
                  </a:lnTo>
                  <a:lnTo>
                    <a:pt x="0" y="1036728"/>
                  </a:lnTo>
                  <a:close/>
                </a:path>
              </a:pathLst>
            </a:custGeom>
            <a:solidFill>
              <a:srgbClr val="0035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4324" y="4185943"/>
            <a:ext cx="89922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zh-CN" altLang="en-US" sz="7200" b="1" spc="576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因子构建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4324" y="5561307"/>
            <a:ext cx="8992270" cy="33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14" dirty="0">
                <a:solidFill>
                  <a:srgbClr val="FFFFFF"/>
                </a:solidFill>
                <a:latin typeface="Agrandir Wide Medium Bold"/>
              </a:rPr>
              <a:t>Factor Construction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DB0AC9-AA96-4A79-B140-C8823D4A544B}"/>
              </a:ext>
            </a:extLst>
          </p:cNvPr>
          <p:cNvSpPr txBox="1"/>
          <p:nvPr/>
        </p:nvSpPr>
        <p:spPr>
          <a:xfrm>
            <a:off x="1676400" y="3066841"/>
            <a:ext cx="4546476" cy="328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95"/>
              </a:lnSpc>
              <a:spcBef>
                <a:spcPct val="0"/>
              </a:spcBef>
            </a:pPr>
            <a:r>
              <a:rPr lang="en-US" sz="20065" spc="1605" dirty="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03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8E6F1A96-41B0-486F-B6DD-1E491481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16200" y="9863800"/>
            <a:ext cx="2892425" cy="384175"/>
          </a:xfrm>
        </p:spPr>
        <p:txBody>
          <a:bodyPr/>
          <a:lstStyle/>
          <a:p>
            <a:pPr algn="r"/>
            <a:fld id="{3E01EE5D-26FB-46D5-A381-ECFB35BF1D34}" type="slidenum">
              <a:rPr lang="zh-CN" altLang="en-US" sz="2400" b="1" smtClean="0">
                <a:solidFill>
                  <a:schemeClr val="tx2"/>
                </a:solidFill>
              </a:rPr>
              <a:t>9</a:t>
            </a:fld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265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5395</TotalTime>
  <Words>1203</Words>
  <Application>Microsoft Office PowerPoint</Application>
  <PresentationFormat>自定义</PresentationFormat>
  <Paragraphs>211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微软雅黑</vt:lpstr>
      <vt:lpstr>Cambria Math</vt:lpstr>
      <vt:lpstr>微软雅黑</vt:lpstr>
      <vt:lpstr>华文中宋</vt:lpstr>
      <vt:lpstr>Calibri</vt:lpstr>
      <vt:lpstr>等线</vt:lpstr>
      <vt:lpstr>Agrandir Wide Medium Bold</vt:lpstr>
      <vt:lpstr>楷体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蓝白色经管类专业开题报告毕业答辩简约校园分享中文演示文稿</dc:title>
  <dc:creator>解扬奕</dc:creator>
  <cp:lastModifiedBy>Administrator</cp:lastModifiedBy>
  <cp:revision>152</cp:revision>
  <dcterms:created xsi:type="dcterms:W3CDTF">2006-08-16T00:00:00Z</dcterms:created>
  <dcterms:modified xsi:type="dcterms:W3CDTF">2023-12-18T16:30:46Z</dcterms:modified>
  <dc:identifier>DAFPGXbYp10</dc:identifier>
</cp:coreProperties>
</file>